
<file path=[Content_Types].xml><?xml version="1.0" encoding="utf-8"?>
<Types xmlns="http://schemas.openxmlformats.org/package/2006/content-types">
  <Default Extension="bin" ContentType="application/vnd.openxmlformats-officedocument.oleObject"/>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9" r:id="rId3"/>
    <p:sldId id="257" r:id="rId4"/>
    <p:sldId id="258" r:id="rId5"/>
    <p:sldId id="259" r:id="rId6"/>
    <p:sldId id="263" r:id="rId7"/>
    <p:sldId id="264" r:id="rId8"/>
    <p:sldId id="267" r:id="rId9"/>
    <p:sldId id="305" r:id="rId10"/>
    <p:sldId id="260" r:id="rId11"/>
    <p:sldId id="262" r:id="rId12"/>
    <p:sldId id="300" r:id="rId13"/>
    <p:sldId id="265" r:id="rId14"/>
    <p:sldId id="266" r:id="rId15"/>
    <p:sldId id="268" r:id="rId16"/>
    <p:sldId id="269" r:id="rId17"/>
    <p:sldId id="270" r:id="rId18"/>
    <p:sldId id="271" r:id="rId19"/>
    <p:sldId id="272" r:id="rId20"/>
    <p:sldId id="273" r:id="rId21"/>
    <p:sldId id="274" r:id="rId22"/>
    <p:sldId id="303" r:id="rId23"/>
    <p:sldId id="275" r:id="rId24"/>
    <p:sldId id="276" r:id="rId25"/>
    <p:sldId id="277" r:id="rId26"/>
    <p:sldId id="304" r:id="rId27"/>
    <p:sldId id="278" r:id="rId28"/>
    <p:sldId id="307" r:id="rId29"/>
    <p:sldId id="279" r:id="rId30"/>
    <p:sldId id="280" r:id="rId31"/>
    <p:sldId id="281" r:id="rId32"/>
    <p:sldId id="282" r:id="rId33"/>
    <p:sldId id="308" r:id="rId34"/>
    <p:sldId id="309" r:id="rId35"/>
    <p:sldId id="283" r:id="rId36"/>
    <p:sldId id="287" r:id="rId37"/>
    <p:sldId id="284" r:id="rId38"/>
    <p:sldId id="289" r:id="rId39"/>
    <p:sldId id="306" r:id="rId40"/>
    <p:sldId id="286" r:id="rId41"/>
    <p:sldId id="290" r:id="rId42"/>
    <p:sldId id="291" r:id="rId43"/>
    <p:sldId id="292" r:id="rId44"/>
    <p:sldId id="301" r:id="rId45"/>
    <p:sldId id="293" r:id="rId46"/>
    <p:sldId id="294" r:id="rId47"/>
    <p:sldId id="295" r:id="rId48"/>
    <p:sldId id="296" r:id="rId49"/>
    <p:sldId id="297" r:id="rId50"/>
    <p:sldId id="310" r:id="rId51"/>
    <p:sldId id="311" r:id="rId52"/>
    <p:sldId id="302"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redeterminada" id="{3218BFD0-1061-4CBD-A396-AB312B902877}">
          <p14:sldIdLst>
            <p14:sldId id="256"/>
            <p14:sldId id="299"/>
            <p14:sldId id="257"/>
            <p14:sldId id="258"/>
            <p14:sldId id="259"/>
            <p14:sldId id="263"/>
            <p14:sldId id="264"/>
            <p14:sldId id="267"/>
            <p14:sldId id="305"/>
            <p14:sldId id="260"/>
            <p14:sldId id="262"/>
            <p14:sldId id="300"/>
            <p14:sldId id="265"/>
            <p14:sldId id="266"/>
            <p14:sldId id="268"/>
            <p14:sldId id="269"/>
            <p14:sldId id="270"/>
            <p14:sldId id="271"/>
            <p14:sldId id="272"/>
            <p14:sldId id="273"/>
            <p14:sldId id="274"/>
            <p14:sldId id="303"/>
            <p14:sldId id="275"/>
            <p14:sldId id="276"/>
            <p14:sldId id="277"/>
            <p14:sldId id="304"/>
            <p14:sldId id="278"/>
            <p14:sldId id="307"/>
            <p14:sldId id="279"/>
            <p14:sldId id="280"/>
            <p14:sldId id="281"/>
            <p14:sldId id="282"/>
            <p14:sldId id="308"/>
            <p14:sldId id="309"/>
            <p14:sldId id="283"/>
            <p14:sldId id="287"/>
            <p14:sldId id="284"/>
            <p14:sldId id="289"/>
            <p14:sldId id="306"/>
            <p14:sldId id="286"/>
            <p14:sldId id="290"/>
            <p14:sldId id="291"/>
            <p14:sldId id="292"/>
            <p14:sldId id="301"/>
            <p14:sldId id="293"/>
            <p14:sldId id="294"/>
            <p14:sldId id="295"/>
            <p14:sldId id="296"/>
            <p14:sldId id="297"/>
            <p14:sldId id="310"/>
            <p14:sldId id="311"/>
            <p14:sldId id="30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AR" dirty="0"/>
              <a:t>Evolución Poblacional Conurbano</a:t>
            </a:r>
          </a:p>
        </c:rich>
      </c:tx>
      <c:overlay val="0"/>
    </c:title>
    <c:autoTitleDeleted val="0"/>
    <c:plotArea>
      <c:layout/>
      <c:barChart>
        <c:barDir val="col"/>
        <c:grouping val="clustered"/>
        <c:varyColors val="0"/>
        <c:ser>
          <c:idx val="0"/>
          <c:order val="0"/>
          <c:invertIfNegative val="0"/>
          <c:trendline>
            <c:trendlineType val="linear"/>
            <c:dispRSqr val="0"/>
            <c:dispEq val="0"/>
          </c:trendline>
          <c:cat>
            <c:strRef>
              <c:f>Hoja1!$A$1:$A$9</c:f>
              <c:strCache>
                <c:ptCount val="9"/>
                <c:pt idx="0">
                  <c:v>censo14</c:v>
                </c:pt>
                <c:pt idx="1">
                  <c:v>censo47</c:v>
                </c:pt>
                <c:pt idx="2">
                  <c:v>censo60</c:v>
                </c:pt>
                <c:pt idx="3">
                  <c:v>censo70</c:v>
                </c:pt>
                <c:pt idx="4">
                  <c:v>censo80</c:v>
                </c:pt>
                <c:pt idx="5">
                  <c:v>censo90</c:v>
                </c:pt>
                <c:pt idx="6">
                  <c:v>censo01</c:v>
                </c:pt>
                <c:pt idx="7">
                  <c:v>censo10</c:v>
                </c:pt>
                <c:pt idx="8">
                  <c:v>hoy</c:v>
                </c:pt>
              </c:strCache>
            </c:strRef>
          </c:cat>
          <c:val>
            <c:numRef>
              <c:f>Hoja1!$B$1:$B$9</c:f>
              <c:numCache>
                <c:formatCode>General</c:formatCode>
                <c:ptCount val="9"/>
                <c:pt idx="0">
                  <c:v>700</c:v>
                </c:pt>
                <c:pt idx="1">
                  <c:v>2200</c:v>
                </c:pt>
                <c:pt idx="2">
                  <c:v>4300</c:v>
                </c:pt>
                <c:pt idx="3">
                  <c:v>6000</c:v>
                </c:pt>
                <c:pt idx="4">
                  <c:v>7500</c:v>
                </c:pt>
                <c:pt idx="5">
                  <c:v>8700</c:v>
                </c:pt>
                <c:pt idx="6">
                  <c:v>10400</c:v>
                </c:pt>
                <c:pt idx="7">
                  <c:v>12000</c:v>
                </c:pt>
                <c:pt idx="8">
                  <c:v>13000</c:v>
                </c:pt>
              </c:numCache>
            </c:numRef>
          </c:val>
          <c:extLst>
            <c:ext xmlns:c16="http://schemas.microsoft.com/office/drawing/2014/chart" uri="{C3380CC4-5D6E-409C-BE32-E72D297353CC}">
              <c16:uniqueId val="{00000001-8665-4A0E-BE6A-82E4B3F95574}"/>
            </c:ext>
          </c:extLst>
        </c:ser>
        <c:dLbls>
          <c:showLegendKey val="0"/>
          <c:showVal val="0"/>
          <c:showCatName val="0"/>
          <c:showSerName val="0"/>
          <c:showPercent val="0"/>
          <c:showBubbleSize val="0"/>
        </c:dLbls>
        <c:gapWidth val="150"/>
        <c:axId val="46921216"/>
        <c:axId val="46981120"/>
      </c:barChart>
      <c:catAx>
        <c:axId val="46921216"/>
        <c:scaling>
          <c:orientation val="minMax"/>
        </c:scaling>
        <c:delete val="0"/>
        <c:axPos val="b"/>
        <c:numFmt formatCode="General" sourceLinked="0"/>
        <c:majorTickMark val="out"/>
        <c:minorTickMark val="none"/>
        <c:tickLblPos val="nextTo"/>
        <c:crossAx val="46981120"/>
        <c:crosses val="autoZero"/>
        <c:auto val="1"/>
        <c:lblAlgn val="ctr"/>
        <c:lblOffset val="100"/>
        <c:noMultiLvlLbl val="0"/>
      </c:catAx>
      <c:valAx>
        <c:axId val="46981120"/>
        <c:scaling>
          <c:orientation val="minMax"/>
        </c:scaling>
        <c:delete val="0"/>
        <c:axPos val="l"/>
        <c:majorGridlines/>
        <c:numFmt formatCode="General" sourceLinked="1"/>
        <c:majorTickMark val="out"/>
        <c:minorTickMark val="none"/>
        <c:tickLblPos val="nextTo"/>
        <c:crossAx val="46921216"/>
        <c:crosses val="autoZero"/>
        <c:crossBetween val="between"/>
      </c:valAx>
    </c:plotArea>
    <c:legend>
      <c:legendPos val="r"/>
      <c:overlay val="0"/>
    </c:legend>
    <c:plotVisOnly val="1"/>
    <c:dispBlanksAs val="gap"/>
    <c:showDLblsOverMax val="0"/>
  </c:chart>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dirty="0"/>
              <a:pPr/>
              <a:t>7/16/2019</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dirty="0"/>
              <a:pPr/>
              <a:t>‹Nº›</a:t>
            </a:fld>
            <a:endParaRPr lang="en-US"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7/16/2019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7/16/2019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dirty="0"/>
              <a:t>7/16/2019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dirty="0"/>
              <a:pPr/>
              <a:t>7/16/2019</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dirty="0"/>
              <a:pPr/>
              <a:t>‹Nº›</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s-ES"/>
              <a:t>Haga clic para modificar el estilo de título del patrón</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dirty="0"/>
              <a:t>7/16/2019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dirty="0"/>
              <a:t>7/16/2019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dirty="0"/>
              <a:t>7/16/2019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dirty="0"/>
              <a:t>7/16/2019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dirty="0"/>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7/16/2019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‹Nº›</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dirty="0"/>
              <a:t>Haga clic en el icono para agregar una imagen</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dirty="0"/>
              <a:pPr/>
              <a:t>7/16/2019</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dirty="0"/>
              <a:pPr/>
              <a:t>‹Nº›</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dirty="0"/>
              <a:pPr/>
              <a:t>7/16/2019</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dirty="0"/>
              <a:pPr/>
              <a:t>‹Nº›</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2.vatican.va/content/francesco/es/encyclicals/documents/papa-francesco_20150524_enciclica-laudato-si.pdf"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fif"/><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B76C0A-82FA-4B0A-9B6A-AD7AFDC67B54}"/>
              </a:ext>
            </a:extLst>
          </p:cNvPr>
          <p:cNvSpPr>
            <a:spLocks noGrp="1"/>
          </p:cNvSpPr>
          <p:nvPr>
            <p:ph type="ctrTitle"/>
          </p:nvPr>
        </p:nvSpPr>
        <p:spPr/>
        <p:txBody>
          <a:bodyPr/>
          <a:lstStyle/>
          <a:p>
            <a:r>
              <a:rPr lang="es-ES" dirty="0"/>
              <a:t>Carta Encíclica Laudato si</a:t>
            </a:r>
            <a:endParaRPr lang="es-AR" dirty="0"/>
          </a:p>
        </p:txBody>
      </p:sp>
      <p:sp>
        <p:nvSpPr>
          <p:cNvPr id="3" name="Subtítulo 2">
            <a:extLst>
              <a:ext uri="{FF2B5EF4-FFF2-40B4-BE49-F238E27FC236}">
                <a16:creationId xmlns:a16="http://schemas.microsoft.com/office/drawing/2014/main" id="{6A38747E-CD2B-4311-8477-AFAD01A99F91}"/>
              </a:ext>
            </a:extLst>
          </p:cNvPr>
          <p:cNvSpPr>
            <a:spLocks noGrp="1"/>
          </p:cNvSpPr>
          <p:nvPr>
            <p:ph type="subTitle" idx="1"/>
          </p:nvPr>
        </p:nvSpPr>
        <p:spPr/>
        <p:txBody>
          <a:bodyPr>
            <a:noAutofit/>
          </a:bodyPr>
          <a:lstStyle/>
          <a:p>
            <a:r>
              <a:rPr lang="es-ES" sz="3200" b="1" dirty="0">
                <a:solidFill>
                  <a:srgbClr val="0070C0"/>
                </a:solidFill>
              </a:rPr>
              <a:t>Capitulo 4 </a:t>
            </a:r>
          </a:p>
          <a:p>
            <a:r>
              <a:rPr lang="es-ES" sz="3200" b="1" dirty="0">
                <a:solidFill>
                  <a:srgbClr val="0070C0"/>
                </a:solidFill>
              </a:rPr>
              <a:t>UNA ECOLOGÍA INTEGRAL</a:t>
            </a:r>
            <a:endParaRPr lang="es-AR" sz="3200" b="1" dirty="0">
              <a:solidFill>
                <a:srgbClr val="0070C0"/>
              </a:solidFill>
            </a:endParaRPr>
          </a:p>
        </p:txBody>
      </p:sp>
    </p:spTree>
    <p:extLst>
      <p:ext uri="{BB962C8B-B14F-4D97-AF65-F5344CB8AC3E}">
        <p14:creationId xmlns:p14="http://schemas.microsoft.com/office/powerpoint/2010/main" val="2475983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E00934-1DF9-4C70-BAEA-8A3D397ACCA8}"/>
              </a:ext>
            </a:extLst>
          </p:cNvPr>
          <p:cNvSpPr>
            <a:spLocks noGrp="1"/>
          </p:cNvSpPr>
          <p:nvPr>
            <p:ph type="title"/>
          </p:nvPr>
        </p:nvSpPr>
        <p:spPr>
          <a:xfrm>
            <a:off x="1544715" y="685801"/>
            <a:ext cx="9428084" cy="1036468"/>
          </a:xfrm>
        </p:spPr>
        <p:txBody>
          <a:bodyPr>
            <a:normAutofit fontScale="90000"/>
          </a:bodyPr>
          <a:lstStyle/>
          <a:p>
            <a:r>
              <a:rPr lang="es-ES" dirty="0"/>
              <a:t>2, de los muchos, antecedentes históricos para desembocar en Laudato:</a:t>
            </a:r>
            <a:endParaRPr lang="es-AR" dirty="0"/>
          </a:p>
        </p:txBody>
      </p:sp>
      <p:sp>
        <p:nvSpPr>
          <p:cNvPr id="3" name="Marcador de contenido 2">
            <a:extLst>
              <a:ext uri="{FF2B5EF4-FFF2-40B4-BE49-F238E27FC236}">
                <a16:creationId xmlns:a16="http://schemas.microsoft.com/office/drawing/2014/main" id="{4B2E61F2-E2E2-494E-8EE6-7B80074461BC}"/>
              </a:ext>
            </a:extLst>
          </p:cNvPr>
          <p:cNvSpPr>
            <a:spLocks noGrp="1"/>
          </p:cNvSpPr>
          <p:nvPr>
            <p:ph idx="1"/>
          </p:nvPr>
        </p:nvSpPr>
        <p:spPr>
          <a:xfrm>
            <a:off x="1367161" y="1828800"/>
            <a:ext cx="9605639" cy="4038600"/>
          </a:xfrm>
        </p:spPr>
        <p:txBody>
          <a:bodyPr>
            <a:noAutofit/>
          </a:bodyPr>
          <a:lstStyle/>
          <a:p>
            <a:pPr algn="just"/>
            <a:r>
              <a:rPr lang="es-ES" sz="2400" dirty="0">
                <a:solidFill>
                  <a:srgbClr val="0070C0"/>
                </a:solidFill>
              </a:rPr>
              <a:t>La carta ambiental  a los Pueblos y Gobiernos del mundo de J.D. Perón del 21 de febrero de 1972 : </a:t>
            </a:r>
            <a:r>
              <a:rPr lang="es-ES" dirty="0">
                <a:solidFill>
                  <a:srgbClr val="0070C0"/>
                </a:solidFill>
              </a:rPr>
              <a:t>“Creemos que ha llegado la hora en que todos los pueblos y gobiernos del mundo </a:t>
            </a:r>
            <a:r>
              <a:rPr lang="es-ES" dirty="0">
                <a:solidFill>
                  <a:srgbClr val="C00000"/>
                </a:solidFill>
              </a:rPr>
              <a:t>cobren conciencia de la marcha suicida que la humanidad ha emprendido a través de la contaminación del medio ambiente y la biosfera</a:t>
            </a:r>
            <a:r>
              <a:rPr lang="es-ES" dirty="0">
                <a:solidFill>
                  <a:srgbClr val="0070C0"/>
                </a:solidFill>
              </a:rPr>
              <a:t>, la dilapidación de los recursos naturales, el crecimiento sin freno de la población y la sobreestimación de la tecnología, y la necesidad de invertir de inmediato la dirección de esta marcha, a través de una acción mancomunada internacional”. </a:t>
            </a:r>
            <a:r>
              <a:rPr lang="es-ES" sz="1400" i="1" dirty="0">
                <a:solidFill>
                  <a:schemeClr val="tx1"/>
                </a:solidFill>
              </a:rPr>
              <a:t>(Anexo bibliográfico II)</a:t>
            </a:r>
          </a:p>
          <a:p>
            <a:pPr algn="just"/>
            <a:r>
              <a:rPr lang="es-ES" sz="2400" dirty="0">
                <a:solidFill>
                  <a:srgbClr val="0070C0"/>
                </a:solidFill>
              </a:rPr>
              <a:t>El aporte de Leonardo Boff:</a:t>
            </a:r>
            <a:r>
              <a:rPr lang="es-ES" dirty="0">
                <a:solidFill>
                  <a:srgbClr val="0070C0"/>
                </a:solidFill>
              </a:rPr>
              <a:t>“El eje central de la </a:t>
            </a:r>
            <a:r>
              <a:rPr lang="es-ES" b="1" u="sng" dirty="0">
                <a:solidFill>
                  <a:srgbClr val="0070C0"/>
                </a:solidFill>
              </a:rPr>
              <a:t>teología de la liberación </a:t>
            </a:r>
            <a:r>
              <a:rPr lang="es-ES" dirty="0">
                <a:solidFill>
                  <a:srgbClr val="0070C0"/>
                </a:solidFill>
              </a:rPr>
              <a:t>es la opción por los pobres, luchar contra la pobreza,   en favor de la justicia social y la liberación. Y </a:t>
            </a:r>
            <a:r>
              <a:rPr lang="es-ES" b="1" i="1" u="sng" dirty="0">
                <a:solidFill>
                  <a:srgbClr val="C00000"/>
                </a:solidFill>
              </a:rPr>
              <a:t>dentro de los pobres, hay que poner al gran pobre, que es la Tierra.  </a:t>
            </a:r>
            <a:r>
              <a:rPr lang="es-ES" dirty="0">
                <a:solidFill>
                  <a:srgbClr val="0070C0"/>
                </a:solidFill>
              </a:rPr>
              <a:t>Hay que tratarla de tal manera que se protejan los bienes y servicios necesarios para la vida; ese es el sentido de la carta encíclica del Papa Francisco, </a:t>
            </a:r>
            <a:r>
              <a:rPr lang="es-ES" dirty="0">
                <a:solidFill>
                  <a:srgbClr val="0070C0"/>
                </a:solidFill>
                <a:hlinkClick r:id="rId2">
                  <a:extLst>
                    <a:ext uri="{A12FA001-AC4F-418D-AE19-62706E023703}">
                      <ahyp:hlinkClr xmlns:ahyp="http://schemas.microsoft.com/office/drawing/2018/hyperlinkcolor" val="tx"/>
                    </a:ext>
                  </a:extLst>
                </a:hlinkClick>
              </a:rPr>
              <a:t>Laudato Si´</a:t>
            </a:r>
            <a:r>
              <a:rPr lang="es-ES" dirty="0">
                <a:solidFill>
                  <a:srgbClr val="0070C0"/>
                </a:solidFill>
              </a:rPr>
              <a:t>, cómo cuidar de la Casa Común (la Tierra)”.</a:t>
            </a:r>
            <a:r>
              <a:rPr lang="es-ES" sz="1400" i="1" dirty="0">
                <a:solidFill>
                  <a:schemeClr val="tx1"/>
                </a:solidFill>
              </a:rPr>
              <a:t>En ocasión de recibir, en el 18 en Puebla,  de parte del Sistema Universitario Jesuita, el Doctorado Honoris Causa.</a:t>
            </a:r>
          </a:p>
        </p:txBody>
      </p:sp>
    </p:spTree>
    <p:extLst>
      <p:ext uri="{BB962C8B-B14F-4D97-AF65-F5344CB8AC3E}">
        <p14:creationId xmlns:p14="http://schemas.microsoft.com/office/powerpoint/2010/main" val="3823697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EDC60A-BBF0-4B0C-8648-CE28BD318033}"/>
              </a:ext>
            </a:extLst>
          </p:cNvPr>
          <p:cNvSpPr>
            <a:spLocks noGrp="1"/>
          </p:cNvSpPr>
          <p:nvPr>
            <p:ph type="title"/>
          </p:nvPr>
        </p:nvSpPr>
        <p:spPr/>
        <p:txBody>
          <a:bodyPr>
            <a:normAutofit fontScale="90000"/>
          </a:bodyPr>
          <a:lstStyle/>
          <a:p>
            <a:r>
              <a:rPr lang="es-ES" dirty="0"/>
              <a:t>Antecedente de mas de 5 siglos; San Pedro Fabro, “meollo” del pensamiento de Francisco:</a:t>
            </a:r>
            <a:endParaRPr lang="es-AR" dirty="0"/>
          </a:p>
        </p:txBody>
      </p:sp>
      <p:sp>
        <p:nvSpPr>
          <p:cNvPr id="3" name="Marcador de contenido 2">
            <a:extLst>
              <a:ext uri="{FF2B5EF4-FFF2-40B4-BE49-F238E27FC236}">
                <a16:creationId xmlns:a16="http://schemas.microsoft.com/office/drawing/2014/main" id="{348F6739-02AB-4C44-A2D9-57A8B24F2C42}"/>
              </a:ext>
            </a:extLst>
          </p:cNvPr>
          <p:cNvSpPr>
            <a:spLocks noGrp="1"/>
          </p:cNvSpPr>
          <p:nvPr>
            <p:ph idx="1"/>
          </p:nvPr>
        </p:nvSpPr>
        <p:spPr/>
        <p:txBody>
          <a:bodyPr>
            <a:normAutofit fontScale="55000" lnSpcReduction="20000"/>
          </a:bodyPr>
          <a:lstStyle/>
          <a:p>
            <a:r>
              <a:rPr lang="es-ES" sz="2400" b="1" dirty="0"/>
              <a:t>En Octubre de 2016 les dice a sus antiguos compañeros, los Jesuitas, reunidos en su 36 Congregación General: (anexo bibliográfico III)</a:t>
            </a:r>
          </a:p>
          <a:p>
            <a:pPr algn="just"/>
            <a:r>
              <a:rPr lang="es-ES" sz="3800" dirty="0">
                <a:solidFill>
                  <a:srgbClr val="0070C0"/>
                </a:solidFill>
              </a:rPr>
              <a:t>“La fórmula de Ignacio expresa una tensión: “no solamente…sino…”; y este esquema mental de </a:t>
            </a:r>
            <a:r>
              <a:rPr lang="es-ES" sz="3800" u="sng" dirty="0">
                <a:solidFill>
                  <a:srgbClr val="0070C0"/>
                </a:solidFill>
              </a:rPr>
              <a:t>unir tensiones </a:t>
            </a:r>
            <a:r>
              <a:rPr lang="es-ES" sz="3800" dirty="0">
                <a:solidFill>
                  <a:srgbClr val="0070C0"/>
                </a:solidFill>
              </a:rPr>
              <a:t>–la salvación y perfección propia y la salvación y perfección del prójimo– desde el ámbito superior de la Gracia, </a:t>
            </a:r>
            <a:r>
              <a:rPr lang="es-ES" sz="3800" u="sng" dirty="0">
                <a:solidFill>
                  <a:srgbClr val="0070C0"/>
                </a:solidFill>
              </a:rPr>
              <a:t>es propio de la Compañía.</a:t>
            </a:r>
          </a:p>
          <a:p>
            <a:pPr algn="just"/>
            <a:r>
              <a:rPr lang="es-ES" sz="3800" u="sng" dirty="0">
                <a:solidFill>
                  <a:srgbClr val="0070C0"/>
                </a:solidFill>
              </a:rPr>
              <a:t>La armonización de ésta y de todas las tensiones </a:t>
            </a:r>
            <a:r>
              <a:rPr lang="es-ES" sz="3800" dirty="0">
                <a:solidFill>
                  <a:srgbClr val="0070C0"/>
                </a:solidFill>
              </a:rPr>
              <a:t>(contemplación y acción, fe y justicia, carisma e institución, comunidad y misión…) no se da mediante formulaciones abstractas sino que se logra a lo largo del tiempo mediante eso que </a:t>
            </a:r>
            <a:r>
              <a:rPr lang="es-ES" sz="3800" b="1" u="sng" dirty="0">
                <a:solidFill>
                  <a:srgbClr val="0070C0"/>
                </a:solidFill>
              </a:rPr>
              <a:t>Fabro </a:t>
            </a:r>
            <a:r>
              <a:rPr lang="es-ES" sz="3800" dirty="0">
                <a:solidFill>
                  <a:srgbClr val="0070C0"/>
                </a:solidFill>
              </a:rPr>
              <a:t>llamaba “nuestro modo de proceder”[8].</a:t>
            </a:r>
          </a:p>
          <a:p>
            <a:pPr algn="just"/>
            <a:r>
              <a:rPr lang="es-ES" sz="3800" dirty="0">
                <a:solidFill>
                  <a:srgbClr val="0070C0"/>
                </a:solidFill>
              </a:rPr>
              <a:t> </a:t>
            </a:r>
            <a:r>
              <a:rPr lang="es-ES" sz="3800" b="1" u="sng" dirty="0">
                <a:solidFill>
                  <a:srgbClr val="FF0000"/>
                </a:solidFill>
              </a:rPr>
              <a:t>Caminando</a:t>
            </a:r>
            <a:r>
              <a:rPr lang="es-ES" sz="3800" dirty="0">
                <a:solidFill>
                  <a:srgbClr val="FF0000"/>
                </a:solidFill>
              </a:rPr>
              <a:t> y “progresando” en el seguimiento del Señor, la Compañía va </a:t>
            </a:r>
            <a:r>
              <a:rPr lang="es-ES" sz="3800" b="1" u="sng" dirty="0">
                <a:solidFill>
                  <a:srgbClr val="FF0000"/>
                </a:solidFill>
              </a:rPr>
              <a:t>armonizando las tensiones que contienen</a:t>
            </a:r>
            <a:r>
              <a:rPr lang="es-ES" sz="3800" dirty="0">
                <a:solidFill>
                  <a:srgbClr val="FF0000"/>
                </a:solidFill>
              </a:rPr>
              <a:t> </a:t>
            </a:r>
            <a:r>
              <a:rPr lang="es-ES" sz="3800" dirty="0">
                <a:solidFill>
                  <a:srgbClr val="0070C0"/>
                </a:solidFill>
              </a:rPr>
              <a:t>y producen inevitablemente </a:t>
            </a:r>
            <a:r>
              <a:rPr lang="es-ES" sz="3800" b="1" u="sng" dirty="0">
                <a:solidFill>
                  <a:srgbClr val="0070C0"/>
                </a:solidFill>
              </a:rPr>
              <a:t>la diversidad de gente </a:t>
            </a:r>
            <a:r>
              <a:rPr lang="es-ES" sz="3800" dirty="0">
                <a:solidFill>
                  <a:srgbClr val="0070C0"/>
                </a:solidFill>
              </a:rPr>
              <a:t>que convoca y las misiones que </a:t>
            </a:r>
            <a:r>
              <a:rPr lang="es-AR" sz="3800" dirty="0">
                <a:solidFill>
                  <a:srgbClr val="0070C0"/>
                </a:solidFill>
              </a:rPr>
              <a:t>recibe”.</a:t>
            </a:r>
          </a:p>
        </p:txBody>
      </p:sp>
    </p:spTree>
    <p:extLst>
      <p:ext uri="{BB962C8B-B14F-4D97-AF65-F5344CB8AC3E}">
        <p14:creationId xmlns:p14="http://schemas.microsoft.com/office/powerpoint/2010/main" val="8548830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6B7F926A-1115-43F9-87A0-1289617A95A5}"/>
              </a:ext>
            </a:extLst>
          </p:cNvPr>
          <p:cNvSpPr>
            <a:spLocks noGrp="1"/>
          </p:cNvSpPr>
          <p:nvPr>
            <p:ph type="title"/>
          </p:nvPr>
        </p:nvSpPr>
        <p:spPr/>
        <p:txBody>
          <a:bodyPr/>
          <a:lstStyle/>
          <a:p>
            <a:pPr algn="ctr"/>
            <a:r>
              <a:rPr lang="es-ES" sz="4000" dirty="0"/>
              <a:t>“ARMONIZANDO TENSIONES”</a:t>
            </a:r>
            <a:endParaRPr lang="es-AR" sz="4000" dirty="0"/>
          </a:p>
        </p:txBody>
      </p:sp>
      <p:sp>
        <p:nvSpPr>
          <p:cNvPr id="6" name="Marcador de texto 5">
            <a:extLst>
              <a:ext uri="{FF2B5EF4-FFF2-40B4-BE49-F238E27FC236}">
                <a16:creationId xmlns:a16="http://schemas.microsoft.com/office/drawing/2014/main" id="{62A30BA0-3025-4DC8-92A2-CFDD57FEE25B}"/>
              </a:ext>
            </a:extLst>
          </p:cNvPr>
          <p:cNvSpPr>
            <a:spLocks noGrp="1"/>
          </p:cNvSpPr>
          <p:nvPr>
            <p:ph type="body" sz="half" idx="2"/>
          </p:nvPr>
        </p:nvSpPr>
        <p:spPr/>
        <p:txBody>
          <a:bodyPr>
            <a:normAutofit/>
          </a:bodyPr>
          <a:lstStyle/>
          <a:p>
            <a:pPr algn="ctr"/>
            <a:r>
              <a:rPr lang="es-ES" sz="4400" dirty="0">
                <a:solidFill>
                  <a:srgbClr val="C00000"/>
                </a:solidFill>
              </a:rPr>
              <a:t>Construcción de una “cultura del encuentro”</a:t>
            </a:r>
            <a:endParaRPr lang="es-AR" sz="4400" dirty="0">
              <a:solidFill>
                <a:srgbClr val="C00000"/>
              </a:solidFill>
            </a:endParaRPr>
          </a:p>
        </p:txBody>
      </p:sp>
      <p:pic>
        <p:nvPicPr>
          <p:cNvPr id="9" name="Marcador de contenido 8">
            <a:extLst>
              <a:ext uri="{FF2B5EF4-FFF2-40B4-BE49-F238E27FC236}">
                <a16:creationId xmlns:a16="http://schemas.microsoft.com/office/drawing/2014/main" id="{085C0898-2A75-4B94-9CCC-6CDC7A25FAF4}"/>
              </a:ext>
            </a:extLst>
          </p:cNvPr>
          <p:cNvPicPr>
            <a:picLocks noGrp="1" noChangeAspect="1"/>
          </p:cNvPicPr>
          <p:nvPr>
            <p:ph idx="1"/>
          </p:nvPr>
        </p:nvPicPr>
        <p:blipFill>
          <a:blip r:embed="rId2"/>
          <a:stretch>
            <a:fillRect/>
          </a:stretch>
        </p:blipFill>
        <p:spPr>
          <a:xfrm>
            <a:off x="6647120" y="2028825"/>
            <a:ext cx="5091546" cy="2860802"/>
          </a:xfrm>
        </p:spPr>
      </p:pic>
    </p:spTree>
    <p:extLst>
      <p:ext uri="{BB962C8B-B14F-4D97-AF65-F5344CB8AC3E}">
        <p14:creationId xmlns:p14="http://schemas.microsoft.com/office/powerpoint/2010/main" val="38917020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2FAC39C4-AEAC-4505-9D62-7788976B6339}"/>
              </a:ext>
            </a:extLst>
          </p:cNvPr>
          <p:cNvSpPr>
            <a:spLocks noGrp="1"/>
          </p:cNvSpPr>
          <p:nvPr>
            <p:ph type="ctrTitle"/>
          </p:nvPr>
        </p:nvSpPr>
        <p:spPr/>
        <p:txBody>
          <a:bodyPr/>
          <a:lstStyle/>
          <a:p>
            <a:r>
              <a:rPr lang="es-ES" sz="4400" dirty="0"/>
              <a:t>Herramientas que francisco nos aporta para encarar laudato en la introducción</a:t>
            </a:r>
            <a:endParaRPr lang="es-AR" sz="4400" dirty="0"/>
          </a:p>
        </p:txBody>
      </p:sp>
      <p:sp>
        <p:nvSpPr>
          <p:cNvPr id="5" name="Subtítulo 4">
            <a:extLst>
              <a:ext uri="{FF2B5EF4-FFF2-40B4-BE49-F238E27FC236}">
                <a16:creationId xmlns:a16="http://schemas.microsoft.com/office/drawing/2014/main" id="{37664533-D7DC-4454-895A-00B251B2BE33}"/>
              </a:ext>
            </a:extLst>
          </p:cNvPr>
          <p:cNvSpPr>
            <a:spLocks noGrp="1"/>
          </p:cNvSpPr>
          <p:nvPr>
            <p:ph type="subTitle" idx="1"/>
          </p:nvPr>
        </p:nvSpPr>
        <p:spPr/>
        <p:txBody>
          <a:bodyPr>
            <a:normAutofit/>
          </a:bodyPr>
          <a:lstStyle/>
          <a:p>
            <a:r>
              <a:rPr lang="es-ES" sz="2800" dirty="0">
                <a:solidFill>
                  <a:srgbClr val="0070C0"/>
                </a:solidFill>
              </a:rPr>
              <a:t>Acápites 1 - 16</a:t>
            </a:r>
            <a:endParaRPr lang="es-AR" sz="2800" dirty="0">
              <a:solidFill>
                <a:srgbClr val="0070C0"/>
              </a:solidFill>
            </a:endParaRPr>
          </a:p>
        </p:txBody>
      </p:sp>
    </p:spTree>
    <p:extLst>
      <p:ext uri="{BB962C8B-B14F-4D97-AF65-F5344CB8AC3E}">
        <p14:creationId xmlns:p14="http://schemas.microsoft.com/office/powerpoint/2010/main" val="2082302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EFF4B2-E808-422B-B90B-9843D23EBAEE}"/>
              </a:ext>
            </a:extLst>
          </p:cNvPr>
          <p:cNvSpPr>
            <a:spLocks noGrp="1"/>
          </p:cNvSpPr>
          <p:nvPr>
            <p:ph type="title"/>
          </p:nvPr>
        </p:nvSpPr>
        <p:spPr/>
        <p:txBody>
          <a:bodyPr/>
          <a:lstStyle/>
          <a:p>
            <a:r>
              <a:rPr lang="es-ES" dirty="0"/>
              <a:t>Las frases/consignas de inicio</a:t>
            </a:r>
            <a:br>
              <a:rPr lang="es-ES" dirty="0"/>
            </a:br>
            <a:endParaRPr lang="es-AR" dirty="0"/>
          </a:p>
        </p:txBody>
      </p:sp>
      <p:sp>
        <p:nvSpPr>
          <p:cNvPr id="3" name="Marcador de contenido 2">
            <a:extLst>
              <a:ext uri="{FF2B5EF4-FFF2-40B4-BE49-F238E27FC236}">
                <a16:creationId xmlns:a16="http://schemas.microsoft.com/office/drawing/2014/main" id="{AE9A4132-4C1D-4F7F-A491-E0D1BE45F9F6}"/>
              </a:ext>
            </a:extLst>
          </p:cNvPr>
          <p:cNvSpPr>
            <a:spLocks noGrp="1"/>
          </p:cNvSpPr>
          <p:nvPr>
            <p:ph idx="1"/>
          </p:nvPr>
        </p:nvSpPr>
        <p:spPr>
          <a:xfrm>
            <a:off x="1296140" y="1633491"/>
            <a:ext cx="9676660" cy="4233909"/>
          </a:xfrm>
        </p:spPr>
        <p:txBody>
          <a:bodyPr>
            <a:normAutofit/>
          </a:bodyPr>
          <a:lstStyle/>
          <a:p>
            <a:pPr algn="just"/>
            <a:r>
              <a:rPr lang="es-ES" sz="2400" dirty="0">
                <a:solidFill>
                  <a:srgbClr val="0070C0"/>
                </a:solidFill>
              </a:rPr>
              <a:t>1 «Alabado seas, mi Señor, por la hermana nuestra madre tierra, la cual nos sustenta, y gobierna y produce diversos frutos con coloridas flores y hierbas». San Francisco</a:t>
            </a:r>
          </a:p>
          <a:p>
            <a:pPr algn="just"/>
            <a:r>
              <a:rPr lang="es-ES" sz="2400" dirty="0">
                <a:solidFill>
                  <a:srgbClr val="0070C0"/>
                </a:solidFill>
              </a:rPr>
              <a:t>2 “Por eso, </a:t>
            </a:r>
            <a:r>
              <a:rPr lang="es-ES" sz="2400" u="sng" dirty="0">
                <a:solidFill>
                  <a:srgbClr val="0070C0"/>
                </a:solidFill>
              </a:rPr>
              <a:t>entre los pobres más abandonados y maltratados, está nuestra oprimida y devastada tierra</a:t>
            </a:r>
            <a:r>
              <a:rPr lang="es-ES" sz="2400" dirty="0">
                <a:solidFill>
                  <a:srgbClr val="0070C0"/>
                </a:solidFill>
              </a:rPr>
              <a:t>, que </a:t>
            </a:r>
            <a:r>
              <a:rPr lang="es-ES" sz="2400" b="1" dirty="0">
                <a:solidFill>
                  <a:srgbClr val="FF0000"/>
                </a:solidFill>
              </a:rPr>
              <a:t>«gime y sufre dolores de parto» (Rm </a:t>
            </a:r>
            <a:r>
              <a:rPr lang="es-AR" sz="2400" b="1" dirty="0">
                <a:solidFill>
                  <a:srgbClr val="FF0000"/>
                </a:solidFill>
              </a:rPr>
              <a:t>8,22)”.</a:t>
            </a:r>
          </a:p>
          <a:p>
            <a:pPr algn="just"/>
            <a:r>
              <a:rPr lang="es-AR" sz="2400" dirty="0">
                <a:solidFill>
                  <a:srgbClr val="0070C0"/>
                </a:solidFill>
              </a:rPr>
              <a:t>Del concepto de Boff a Pablo y Romanos 8, 22.</a:t>
            </a:r>
          </a:p>
          <a:p>
            <a:pPr algn="just"/>
            <a:r>
              <a:rPr lang="es-AR" sz="2400" b="1" u="sng" dirty="0">
                <a:solidFill>
                  <a:srgbClr val="7030A0"/>
                </a:solidFill>
              </a:rPr>
              <a:t>Y una conclusión: todo parto es esperanza de una nueva vida. Ese es el enfoque que sobrevuela esta obra.</a:t>
            </a:r>
          </a:p>
          <a:p>
            <a:pPr algn="just"/>
            <a:endParaRPr lang="es-AR" sz="2400" dirty="0">
              <a:solidFill>
                <a:srgbClr val="002060"/>
              </a:solidFill>
            </a:endParaRPr>
          </a:p>
        </p:txBody>
      </p:sp>
    </p:spTree>
    <p:extLst>
      <p:ext uri="{BB962C8B-B14F-4D97-AF65-F5344CB8AC3E}">
        <p14:creationId xmlns:p14="http://schemas.microsoft.com/office/powerpoint/2010/main" val="4049892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C4B37D9-89CC-43F0-A1DF-BCAF9A589E26}"/>
              </a:ext>
            </a:extLst>
          </p:cNvPr>
          <p:cNvSpPr>
            <a:spLocks noGrp="1"/>
          </p:cNvSpPr>
          <p:nvPr>
            <p:ph type="title"/>
          </p:nvPr>
        </p:nvSpPr>
        <p:spPr/>
        <p:txBody>
          <a:bodyPr>
            <a:normAutofit/>
          </a:bodyPr>
          <a:lstStyle/>
          <a:p>
            <a:pPr algn="ctr"/>
            <a:r>
              <a:rPr lang="es-ES" sz="3200" dirty="0"/>
              <a:t>Y tras el antecedente (en 3) de Juan XXIII en “Pacen in  Terris” dirigida la mundo católico y a todos los hombres de buena voluntad.</a:t>
            </a:r>
            <a:endParaRPr lang="es-AR" sz="3200" dirty="0"/>
          </a:p>
        </p:txBody>
      </p:sp>
      <p:sp>
        <p:nvSpPr>
          <p:cNvPr id="3" name="Marcador de contenido 2">
            <a:extLst>
              <a:ext uri="{FF2B5EF4-FFF2-40B4-BE49-F238E27FC236}">
                <a16:creationId xmlns:a16="http://schemas.microsoft.com/office/drawing/2014/main" id="{AC038264-0781-4B78-9D6D-2106D4BFAC85}"/>
              </a:ext>
            </a:extLst>
          </p:cNvPr>
          <p:cNvSpPr>
            <a:spLocks noGrp="1"/>
          </p:cNvSpPr>
          <p:nvPr>
            <p:ph idx="1"/>
          </p:nvPr>
        </p:nvSpPr>
        <p:spPr/>
        <p:txBody>
          <a:bodyPr/>
          <a:lstStyle/>
          <a:p>
            <a:pPr algn="just"/>
            <a:r>
              <a:rPr lang="es-AR" sz="2800" dirty="0">
                <a:solidFill>
                  <a:srgbClr val="0070C0"/>
                </a:solidFill>
                <a:latin typeface="ArialUnicodeMS"/>
              </a:rPr>
              <a:t>“Ahora, frente al </a:t>
            </a:r>
            <a:r>
              <a:rPr lang="es-ES" sz="2800" dirty="0">
                <a:solidFill>
                  <a:srgbClr val="0070C0"/>
                </a:solidFill>
                <a:latin typeface="ArialUnicodeMS"/>
              </a:rPr>
              <a:t>deterioro ambiental global, quiero dirigirme a cada persona que habita este planeta. En mi exhortación </a:t>
            </a:r>
            <a:r>
              <a:rPr lang="es-ES" sz="2800" b="1" u="sng" dirty="0">
                <a:solidFill>
                  <a:srgbClr val="0070C0"/>
                </a:solidFill>
                <a:latin typeface="ArialUnicodeMS"/>
              </a:rPr>
              <a:t>Evangelii gaudium, </a:t>
            </a:r>
            <a:r>
              <a:rPr lang="es-ES" sz="2800" dirty="0">
                <a:solidFill>
                  <a:srgbClr val="0070C0"/>
                </a:solidFill>
                <a:latin typeface="ArialUnicodeMS"/>
              </a:rPr>
              <a:t>escribí a los miembros de la Iglesia en orden a </a:t>
            </a:r>
            <a:r>
              <a:rPr lang="es-ES" sz="2800" dirty="0">
                <a:solidFill>
                  <a:srgbClr val="FF0000"/>
                </a:solidFill>
                <a:latin typeface="ArialUnicodeMS"/>
              </a:rPr>
              <a:t>movilizar un proceso de reforma misionera todavía pendiente.” </a:t>
            </a:r>
            <a:r>
              <a:rPr lang="es-ES" sz="1400" i="1" dirty="0">
                <a:solidFill>
                  <a:schemeClr val="tx1"/>
                </a:solidFill>
                <a:latin typeface="ArialUnicodeMS"/>
              </a:rPr>
              <a:t>(Anexo bibliográfico IV) </a:t>
            </a:r>
          </a:p>
          <a:p>
            <a:pPr algn="just"/>
            <a:r>
              <a:rPr lang="es-ES" sz="2800" dirty="0">
                <a:solidFill>
                  <a:srgbClr val="0070C0"/>
                </a:solidFill>
                <a:latin typeface="ArialUnicodeMS"/>
              </a:rPr>
              <a:t>“En esta encíclica, intento especialmente entrar en diálogo con todos acerca de nuestra casa común</a:t>
            </a:r>
            <a:r>
              <a:rPr lang="es-ES" dirty="0">
                <a:solidFill>
                  <a:srgbClr val="000000"/>
                </a:solidFill>
                <a:latin typeface="ArialUnicodeMS"/>
              </a:rPr>
              <a:t>.”</a:t>
            </a:r>
          </a:p>
          <a:p>
            <a:pPr marL="0" indent="0">
              <a:buNone/>
            </a:pPr>
            <a:endParaRPr lang="es-AR" dirty="0"/>
          </a:p>
        </p:txBody>
      </p:sp>
    </p:spTree>
    <p:extLst>
      <p:ext uri="{BB962C8B-B14F-4D97-AF65-F5344CB8AC3E}">
        <p14:creationId xmlns:p14="http://schemas.microsoft.com/office/powerpoint/2010/main" val="4981101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CEE3CEA-BBD4-49AB-8A1A-272ACB5D71AB}"/>
              </a:ext>
            </a:extLst>
          </p:cNvPr>
          <p:cNvSpPr>
            <a:spLocks noGrp="1"/>
          </p:cNvSpPr>
          <p:nvPr>
            <p:ph type="title"/>
          </p:nvPr>
        </p:nvSpPr>
        <p:spPr/>
        <p:txBody>
          <a:bodyPr>
            <a:normAutofit fontScale="90000"/>
          </a:bodyPr>
          <a:lstStyle/>
          <a:p>
            <a:r>
              <a:rPr lang="es-ES" dirty="0"/>
              <a:t>Y a propósito de Evangelii Gaudium y sus clarísimos aportes al </a:t>
            </a:r>
            <a:r>
              <a:rPr lang="es-ES" b="1" u="sng" dirty="0"/>
              <a:t>Discernimiento .</a:t>
            </a:r>
            <a:endParaRPr lang="es-AR" b="1" u="sng" dirty="0"/>
          </a:p>
        </p:txBody>
      </p:sp>
      <p:sp>
        <p:nvSpPr>
          <p:cNvPr id="3" name="Marcador de contenido 2">
            <a:extLst>
              <a:ext uri="{FF2B5EF4-FFF2-40B4-BE49-F238E27FC236}">
                <a16:creationId xmlns:a16="http://schemas.microsoft.com/office/drawing/2014/main" id="{0BADC6B9-7B7C-47A4-A81A-C982BE66384B}"/>
              </a:ext>
            </a:extLst>
          </p:cNvPr>
          <p:cNvSpPr>
            <a:spLocks noGrp="1"/>
          </p:cNvSpPr>
          <p:nvPr>
            <p:ph idx="1"/>
          </p:nvPr>
        </p:nvSpPr>
        <p:spPr/>
        <p:txBody>
          <a:bodyPr>
            <a:normAutofit/>
          </a:bodyPr>
          <a:lstStyle/>
          <a:p>
            <a:r>
              <a:rPr lang="es-ES" sz="3200" i="1" dirty="0">
                <a:solidFill>
                  <a:srgbClr val="0070C0"/>
                </a:solidFill>
              </a:rPr>
              <a:t>El tiempo es superior al espacio </a:t>
            </a:r>
            <a:r>
              <a:rPr lang="es-ES" sz="3200" dirty="0">
                <a:solidFill>
                  <a:srgbClr val="0070C0"/>
                </a:solidFill>
              </a:rPr>
              <a:t>[222-225] .171</a:t>
            </a:r>
          </a:p>
          <a:p>
            <a:r>
              <a:rPr lang="es-ES" sz="3200" i="1" dirty="0">
                <a:solidFill>
                  <a:srgbClr val="0070C0"/>
                </a:solidFill>
              </a:rPr>
              <a:t>La unidad prevalece sobre el conflicto </a:t>
            </a:r>
            <a:r>
              <a:rPr lang="es-ES" sz="3200" dirty="0">
                <a:solidFill>
                  <a:srgbClr val="0070C0"/>
                </a:solidFill>
              </a:rPr>
              <a:t>[226-230]. 173</a:t>
            </a:r>
          </a:p>
          <a:p>
            <a:r>
              <a:rPr lang="es-ES" sz="3200" i="1" dirty="0">
                <a:solidFill>
                  <a:srgbClr val="0070C0"/>
                </a:solidFill>
              </a:rPr>
              <a:t>La realidad es más importante que la idea </a:t>
            </a:r>
            <a:r>
              <a:rPr lang="es-ES" sz="3200" dirty="0">
                <a:solidFill>
                  <a:srgbClr val="0070C0"/>
                </a:solidFill>
              </a:rPr>
              <a:t>[231-233] .176</a:t>
            </a:r>
          </a:p>
          <a:p>
            <a:r>
              <a:rPr lang="es-ES" sz="3200" i="1" dirty="0">
                <a:solidFill>
                  <a:srgbClr val="0070C0"/>
                </a:solidFill>
              </a:rPr>
              <a:t>El todo es superior a la parte </a:t>
            </a:r>
            <a:r>
              <a:rPr lang="es-ES" sz="3200" dirty="0">
                <a:solidFill>
                  <a:srgbClr val="0070C0"/>
                </a:solidFill>
              </a:rPr>
              <a:t>[234-237] .177</a:t>
            </a:r>
            <a:endParaRPr lang="es-AR" sz="3200" dirty="0">
              <a:solidFill>
                <a:srgbClr val="0070C0"/>
              </a:solidFill>
            </a:endParaRPr>
          </a:p>
        </p:txBody>
      </p:sp>
    </p:spTree>
    <p:extLst>
      <p:ext uri="{BB962C8B-B14F-4D97-AF65-F5344CB8AC3E}">
        <p14:creationId xmlns:p14="http://schemas.microsoft.com/office/powerpoint/2010/main" val="23987049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DD3FA23-C896-4575-9B94-DCA72F2C052C}"/>
              </a:ext>
            </a:extLst>
          </p:cNvPr>
          <p:cNvSpPr>
            <a:spLocks noGrp="1"/>
          </p:cNvSpPr>
          <p:nvPr>
            <p:ph type="title"/>
          </p:nvPr>
        </p:nvSpPr>
        <p:spPr/>
        <p:txBody>
          <a:bodyPr>
            <a:normAutofit/>
          </a:bodyPr>
          <a:lstStyle/>
          <a:p>
            <a:r>
              <a:rPr lang="es-ES" sz="2400" b="1" dirty="0"/>
              <a:t>Todos presentes, decía el Padre Jorge allá por los 70, en la “Carta de la hacienda de Figueroa, San Antonio de Areco” de Rosas a Quiroga. </a:t>
            </a:r>
            <a:r>
              <a:rPr lang="es-ES" sz="2400" b="1" i="1" dirty="0">
                <a:solidFill>
                  <a:schemeClr val="tx1"/>
                </a:solidFill>
              </a:rPr>
              <a:t>(del 20/12/1834 -Anexo bibliográfico V)</a:t>
            </a:r>
            <a:endParaRPr lang="es-AR" sz="2400" b="1" i="1" dirty="0">
              <a:solidFill>
                <a:schemeClr val="tx1"/>
              </a:solidFill>
            </a:endParaRPr>
          </a:p>
        </p:txBody>
      </p:sp>
      <p:sp>
        <p:nvSpPr>
          <p:cNvPr id="3" name="Marcador de contenido 2">
            <a:extLst>
              <a:ext uri="{FF2B5EF4-FFF2-40B4-BE49-F238E27FC236}">
                <a16:creationId xmlns:a16="http://schemas.microsoft.com/office/drawing/2014/main" id="{C12C0323-AC8A-44BB-AD36-A24988C5F6E4}"/>
              </a:ext>
            </a:extLst>
          </p:cNvPr>
          <p:cNvSpPr>
            <a:spLocks noGrp="1"/>
          </p:cNvSpPr>
          <p:nvPr>
            <p:ph idx="1"/>
          </p:nvPr>
        </p:nvSpPr>
        <p:spPr>
          <a:xfrm>
            <a:off x="1219200" y="2050742"/>
            <a:ext cx="9753600" cy="4225031"/>
          </a:xfrm>
          <a:ln>
            <a:solidFill>
              <a:schemeClr val="accent1"/>
            </a:solidFill>
          </a:ln>
        </p:spPr>
        <p:txBody>
          <a:bodyPr>
            <a:noAutofit/>
          </a:bodyPr>
          <a:lstStyle/>
          <a:p>
            <a:pPr algn="just"/>
            <a:r>
              <a:rPr lang="es-ES" sz="2800" dirty="0">
                <a:solidFill>
                  <a:srgbClr val="0070C0"/>
                </a:solidFill>
              </a:rPr>
              <a:t>Es allí cuando uno se pregunta, ¿ Con Francisco no estamos en presencia de la “quinta esencia” del Pensamiento Nacional, Popular y Latinoamericano que , hoy, desde la Catedra de Pedro se proyecta hacia todos los Hombres y las Mujeres del mundo como un aporte a esa universal aparición de los “subsuelos de las patrias sublevados” hacia la construcción de ese mundo poliédrico (NO EN UNA IMPOSIBLE UNIDAD HOMOGENEA) que, a su vez, propugna?</a:t>
            </a:r>
          </a:p>
          <a:p>
            <a:pPr algn="just"/>
            <a:r>
              <a:rPr lang="es-ES" sz="2800" b="1" u="sng" dirty="0">
                <a:solidFill>
                  <a:schemeClr val="tx1"/>
                </a:solidFill>
              </a:rPr>
              <a:t>Una respuesta positiva, solo incrementa nuestra responsabilidad de estar a la altura.</a:t>
            </a:r>
            <a:endParaRPr lang="es-AR" sz="2800" b="1" u="sng" dirty="0">
              <a:solidFill>
                <a:schemeClr val="tx1"/>
              </a:solidFill>
            </a:endParaRPr>
          </a:p>
        </p:txBody>
      </p:sp>
    </p:spTree>
    <p:extLst>
      <p:ext uri="{BB962C8B-B14F-4D97-AF65-F5344CB8AC3E}">
        <p14:creationId xmlns:p14="http://schemas.microsoft.com/office/powerpoint/2010/main" val="21431445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5919AF-8981-4852-A19A-6FD4873F8A8A}"/>
              </a:ext>
            </a:extLst>
          </p:cNvPr>
          <p:cNvSpPr>
            <a:spLocks noGrp="1"/>
          </p:cNvSpPr>
          <p:nvPr>
            <p:ph type="title"/>
          </p:nvPr>
        </p:nvSpPr>
        <p:spPr>
          <a:xfrm>
            <a:off x="1447060" y="-124287"/>
            <a:ext cx="9525740" cy="1660125"/>
          </a:xfrm>
        </p:spPr>
        <p:txBody>
          <a:bodyPr>
            <a:normAutofit fontScale="90000"/>
          </a:bodyPr>
          <a:lstStyle/>
          <a:p>
            <a:r>
              <a:rPr lang="es-ES" sz="4000" dirty="0"/>
              <a:t>Continuando con las herramientas que nos brinda la introducción(ingresando, de lleno al </a:t>
            </a:r>
            <a:r>
              <a:rPr lang="es-ES" sz="4000" u="sng" dirty="0">
                <a:solidFill>
                  <a:srgbClr val="FF0000"/>
                </a:solidFill>
              </a:rPr>
              <a:t>imprescindible ecumenismo)</a:t>
            </a:r>
            <a:endParaRPr lang="es-AR" sz="4000" u="sng" dirty="0">
              <a:solidFill>
                <a:srgbClr val="FF0000"/>
              </a:solidFill>
            </a:endParaRPr>
          </a:p>
        </p:txBody>
      </p:sp>
      <p:sp>
        <p:nvSpPr>
          <p:cNvPr id="3" name="Marcador de contenido 2">
            <a:extLst>
              <a:ext uri="{FF2B5EF4-FFF2-40B4-BE49-F238E27FC236}">
                <a16:creationId xmlns:a16="http://schemas.microsoft.com/office/drawing/2014/main" id="{BD6EB98B-C5C4-4F5F-B48C-3A80CD0F15B5}"/>
              </a:ext>
            </a:extLst>
          </p:cNvPr>
          <p:cNvSpPr>
            <a:spLocks noGrp="1"/>
          </p:cNvSpPr>
          <p:nvPr>
            <p:ph idx="1"/>
          </p:nvPr>
        </p:nvSpPr>
        <p:spPr>
          <a:xfrm>
            <a:off x="1349406" y="1455938"/>
            <a:ext cx="9623394" cy="4411462"/>
          </a:xfrm>
        </p:spPr>
        <p:txBody>
          <a:bodyPr>
            <a:normAutofit fontScale="92500" lnSpcReduction="10000"/>
          </a:bodyPr>
          <a:lstStyle/>
          <a:p>
            <a:pPr algn="just"/>
            <a:r>
              <a:rPr lang="es-ES" sz="2200" dirty="0">
                <a:solidFill>
                  <a:srgbClr val="0070C0"/>
                </a:solidFill>
              </a:rPr>
              <a:t>De 4 a 6 pasa revista a sus antecesores Paulo VI, Juan Pablo II y Benedicto XVI para desembocar en cuanto a “Unidos por una misma preocupación” : </a:t>
            </a:r>
            <a:r>
              <a:rPr lang="es-ES" sz="2200" b="1" u="sng" dirty="0">
                <a:solidFill>
                  <a:srgbClr val="7030A0"/>
                </a:solidFill>
              </a:rPr>
              <a:t>Las Otras Iglesias y Comunidades Cristianas (7, 8 y  9), </a:t>
            </a:r>
            <a:r>
              <a:rPr lang="es-ES" sz="2200" b="1" u="sng" dirty="0">
                <a:solidFill>
                  <a:srgbClr val="0070C0"/>
                </a:solidFill>
              </a:rPr>
              <a:t>receptando al Patriarca Ecuménico Bartolomé </a:t>
            </a:r>
            <a:r>
              <a:rPr lang="es-ES" sz="2200" dirty="0">
                <a:solidFill>
                  <a:srgbClr val="0070C0"/>
                </a:solidFill>
              </a:rPr>
              <a:t>de cuyo aporte resalta 2 conceptos:</a:t>
            </a:r>
          </a:p>
          <a:p>
            <a:pPr algn="just"/>
            <a:r>
              <a:rPr lang="es-ES" sz="2200" dirty="0">
                <a:solidFill>
                  <a:srgbClr val="0070C0"/>
                </a:solidFill>
              </a:rPr>
              <a:t>«Que los seres humanos destruyan la diversidad biológica en la creación divina; que los seres humanos degraden la integridad de la tierra y contribuyan al cambio </a:t>
            </a:r>
            <a:r>
              <a:rPr lang="es-AR" sz="2200" dirty="0">
                <a:solidFill>
                  <a:srgbClr val="0070C0"/>
                </a:solidFill>
              </a:rPr>
              <a:t>climático, desnudando la tierra de sus bosques naturales o destruyendo sus zonas húmedas; que </a:t>
            </a:r>
            <a:r>
              <a:rPr lang="es-ES" sz="2200" dirty="0">
                <a:solidFill>
                  <a:srgbClr val="0070C0"/>
                </a:solidFill>
              </a:rPr>
              <a:t>los seres humanos contaminen las aguas, el suelo, el aire. </a:t>
            </a:r>
            <a:r>
              <a:rPr lang="es-ES" sz="2200" b="1" u="sng" dirty="0">
                <a:solidFill>
                  <a:srgbClr val="FF0000"/>
                </a:solidFill>
              </a:rPr>
              <a:t>Todos estos son pecados». Porque «un crimen contra la naturaleza es un crimen contra nosotros mismos y un pecado contra </a:t>
            </a:r>
            <a:r>
              <a:rPr lang="es-AR" sz="2200" b="1" u="sng" dirty="0">
                <a:solidFill>
                  <a:srgbClr val="FF0000"/>
                </a:solidFill>
              </a:rPr>
              <a:t>Dios».</a:t>
            </a:r>
          </a:p>
          <a:p>
            <a:pPr algn="just"/>
            <a:r>
              <a:rPr lang="es-AR" sz="2200" dirty="0">
                <a:solidFill>
                  <a:srgbClr val="0070C0"/>
                </a:solidFill>
              </a:rPr>
              <a:t>Nos propuso </a:t>
            </a:r>
            <a:r>
              <a:rPr lang="es-ES" sz="2200" dirty="0">
                <a:solidFill>
                  <a:srgbClr val="0070C0"/>
                </a:solidFill>
              </a:rPr>
              <a:t>pasar del consumo al sacrificio, de la avidez a la generosidad, del desperdicio a la capacidad de compartir, en una ascesis que «significa aprender a dar, y no simplemente renunciar. Es un modo de amar, de pasar poco a poco de lo que yo quiero a lo que necesita el mundo de Dios. Es liberación del miedo, de la avidez, de la dependencia»</a:t>
            </a:r>
            <a:endParaRPr lang="es-AR" sz="2200" dirty="0">
              <a:solidFill>
                <a:srgbClr val="0070C0"/>
              </a:solidFill>
            </a:endParaRPr>
          </a:p>
          <a:p>
            <a:pPr algn="just"/>
            <a:endParaRPr lang="es-AR" dirty="0">
              <a:solidFill>
                <a:srgbClr val="0070C0"/>
              </a:solidFill>
            </a:endParaRPr>
          </a:p>
          <a:p>
            <a:endParaRPr lang="es-ES" dirty="0"/>
          </a:p>
          <a:p>
            <a:endParaRPr lang="es-AR" dirty="0"/>
          </a:p>
        </p:txBody>
      </p:sp>
    </p:spTree>
    <p:extLst>
      <p:ext uri="{BB962C8B-B14F-4D97-AF65-F5344CB8AC3E}">
        <p14:creationId xmlns:p14="http://schemas.microsoft.com/office/powerpoint/2010/main" val="23341017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C91014-911A-47CC-BF63-E69D32FABB57}"/>
              </a:ext>
            </a:extLst>
          </p:cNvPr>
          <p:cNvSpPr>
            <a:spLocks noGrp="1"/>
          </p:cNvSpPr>
          <p:nvPr>
            <p:ph type="title"/>
          </p:nvPr>
        </p:nvSpPr>
        <p:spPr/>
        <p:txBody>
          <a:bodyPr>
            <a:normAutofit fontScale="90000"/>
          </a:bodyPr>
          <a:lstStyle/>
          <a:p>
            <a:r>
              <a:rPr lang="es-ES" sz="4000" dirty="0"/>
              <a:t>Así llegamos a San Francisco (de Asís) y, aquí estamos ante un núcleo del mensaje ínsito en Laudato</a:t>
            </a:r>
            <a:endParaRPr lang="es-AR" sz="4000" dirty="0"/>
          </a:p>
        </p:txBody>
      </p:sp>
      <p:sp>
        <p:nvSpPr>
          <p:cNvPr id="3" name="Marcador de contenido 2">
            <a:extLst>
              <a:ext uri="{FF2B5EF4-FFF2-40B4-BE49-F238E27FC236}">
                <a16:creationId xmlns:a16="http://schemas.microsoft.com/office/drawing/2014/main" id="{681E8EB4-1EDD-484B-BD4C-00F7A553485E}"/>
              </a:ext>
            </a:extLst>
          </p:cNvPr>
          <p:cNvSpPr>
            <a:spLocks noGrp="1"/>
          </p:cNvSpPr>
          <p:nvPr>
            <p:ph idx="1"/>
          </p:nvPr>
        </p:nvSpPr>
        <p:spPr/>
        <p:txBody>
          <a:bodyPr>
            <a:normAutofit fontScale="92500" lnSpcReduction="20000"/>
          </a:bodyPr>
          <a:lstStyle/>
          <a:p>
            <a:pPr algn="just"/>
            <a:r>
              <a:rPr lang="es-ES" sz="2200" dirty="0">
                <a:solidFill>
                  <a:srgbClr val="0070C0"/>
                </a:solidFill>
              </a:rPr>
              <a:t>“No quiero desarrollar esta encíclica sin </a:t>
            </a:r>
            <a:r>
              <a:rPr lang="es-ES" sz="2200" b="1" u="sng" dirty="0">
                <a:solidFill>
                  <a:srgbClr val="FF0000"/>
                </a:solidFill>
              </a:rPr>
              <a:t>acudir a un modelo </a:t>
            </a:r>
            <a:r>
              <a:rPr lang="es-ES" sz="2200" dirty="0">
                <a:solidFill>
                  <a:srgbClr val="0070C0"/>
                </a:solidFill>
              </a:rPr>
              <a:t>bello que puede motivarnos. Tomé su nombre como guía y como inspiración en el momento de mi elección como Obispo de Roma.</a:t>
            </a:r>
          </a:p>
          <a:p>
            <a:pPr algn="just"/>
            <a:r>
              <a:rPr lang="es-ES" sz="2200" b="1" u="sng" dirty="0">
                <a:solidFill>
                  <a:srgbClr val="0070C0"/>
                </a:solidFill>
              </a:rPr>
              <a:t>Creo que Francisco es el ejemplo por excelencia del cuidado de lo que es débil y de una ecología integral, vivida con alegría y autenticidad.</a:t>
            </a:r>
          </a:p>
          <a:p>
            <a:pPr algn="just"/>
            <a:r>
              <a:rPr lang="es-ES" sz="2200" dirty="0">
                <a:solidFill>
                  <a:srgbClr val="0070C0"/>
                </a:solidFill>
              </a:rPr>
              <a:t> Es el santo patrono de todos los que estudian y trabajan en torno a la ecología, amado también por muchos que no son cristianos. Él manifestó una atención particular hacia la creación de Dios y hacia los más pobres y abandonados. Amaba y era amado por su alegría, su entrega generosa, su corazón universal. </a:t>
            </a:r>
          </a:p>
          <a:p>
            <a:pPr algn="just"/>
            <a:r>
              <a:rPr lang="es-ES" sz="2200" dirty="0">
                <a:solidFill>
                  <a:srgbClr val="0070C0"/>
                </a:solidFill>
              </a:rPr>
              <a:t>Era un místico y un peregrino que vivía con simplicidad y en una maravillosa armonía con Dios, con los otros, con la naturaleza y consigo mismo. </a:t>
            </a:r>
            <a:r>
              <a:rPr lang="es-ES" sz="2200" b="1" u="sng" dirty="0">
                <a:solidFill>
                  <a:srgbClr val="FF0000"/>
                </a:solidFill>
              </a:rPr>
              <a:t>En él se advierte hasta qué punto son inseparables la preocupación por la naturaleza, la justicia con los pobres, el compromiso con la sociedad y la paz interior”</a:t>
            </a:r>
            <a:r>
              <a:rPr lang="es-ES" b="1" u="sng" dirty="0">
                <a:solidFill>
                  <a:srgbClr val="FF0000"/>
                </a:solidFill>
              </a:rPr>
              <a:t>.</a:t>
            </a:r>
            <a:endParaRPr lang="es-AR" b="1" u="sng" dirty="0">
              <a:solidFill>
                <a:srgbClr val="FF0000"/>
              </a:solidFill>
            </a:endParaRPr>
          </a:p>
        </p:txBody>
      </p:sp>
    </p:spTree>
    <p:extLst>
      <p:ext uri="{BB962C8B-B14F-4D97-AF65-F5344CB8AC3E}">
        <p14:creationId xmlns:p14="http://schemas.microsoft.com/office/powerpoint/2010/main" val="3371355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EFFDC8-6C6A-4B3E-840C-EBED95919D4F}"/>
              </a:ext>
            </a:extLst>
          </p:cNvPr>
          <p:cNvSpPr>
            <a:spLocks noGrp="1"/>
          </p:cNvSpPr>
          <p:nvPr>
            <p:ph type="title"/>
          </p:nvPr>
        </p:nvSpPr>
        <p:spPr/>
        <p:txBody>
          <a:bodyPr>
            <a:normAutofit fontScale="90000"/>
          </a:bodyPr>
          <a:lstStyle/>
          <a:p>
            <a:r>
              <a:rPr lang="es-ES" sz="3600" dirty="0"/>
              <a:t>Vamos a ver, en modo Exegesis, Este documento que es una verdadera </a:t>
            </a:r>
            <a:r>
              <a:rPr lang="es-ES" sz="3600" b="1" u="sng" dirty="0"/>
              <a:t>convocatoria</a:t>
            </a:r>
            <a:r>
              <a:rPr lang="es-ES" sz="3600" dirty="0"/>
              <a:t>, que debiera redundar en acción.</a:t>
            </a:r>
            <a:endParaRPr lang="es-AR" sz="3600" dirty="0"/>
          </a:p>
        </p:txBody>
      </p:sp>
      <p:sp>
        <p:nvSpPr>
          <p:cNvPr id="4" name="Marcador de contenido 3">
            <a:extLst>
              <a:ext uri="{FF2B5EF4-FFF2-40B4-BE49-F238E27FC236}">
                <a16:creationId xmlns:a16="http://schemas.microsoft.com/office/drawing/2014/main" id="{C00C1579-031F-4749-AEEA-AA98E6FF53A7}"/>
              </a:ext>
            </a:extLst>
          </p:cNvPr>
          <p:cNvSpPr>
            <a:spLocks noGrp="1"/>
          </p:cNvSpPr>
          <p:nvPr>
            <p:ph sz="half" idx="1"/>
          </p:nvPr>
        </p:nvSpPr>
        <p:spPr/>
        <p:txBody>
          <a:bodyPr>
            <a:normAutofit/>
          </a:bodyPr>
          <a:lstStyle/>
          <a:p>
            <a:pPr algn="ctr"/>
            <a:r>
              <a:rPr lang="es-ES" sz="2400" dirty="0">
                <a:solidFill>
                  <a:srgbClr val="0070C0"/>
                </a:solidFill>
              </a:rPr>
              <a:t>El método Ver-Juzgar-Actuar viene en nuestra ayuda para trabajar, en conjunto, un mayor conocimiento y comprensión de esta convocatoria, que, será tal, si motiva nuestra acción.</a:t>
            </a:r>
          </a:p>
          <a:p>
            <a:pPr algn="ctr"/>
            <a:r>
              <a:rPr lang="es-ES" sz="2400" dirty="0">
                <a:solidFill>
                  <a:srgbClr val="0070C0"/>
                </a:solidFill>
              </a:rPr>
              <a:t>La SMI es experta en convocatorias&gt;&gt;&gt;</a:t>
            </a:r>
          </a:p>
        </p:txBody>
      </p:sp>
      <p:pic>
        <p:nvPicPr>
          <p:cNvPr id="1026" name="Picture 2" descr="Resultado de imagen para urbano ii clermont ferrand">
            <a:extLst>
              <a:ext uri="{FF2B5EF4-FFF2-40B4-BE49-F238E27FC236}">
                <a16:creationId xmlns:a16="http://schemas.microsoft.com/office/drawing/2014/main" id="{52C67AD3-1A8E-4E3B-B875-457BA7EE588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7476783" y="2286000"/>
            <a:ext cx="3189732" cy="44907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26280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9AAC9BE-CAAC-4039-B915-AF98E33A022D}"/>
              </a:ext>
            </a:extLst>
          </p:cNvPr>
          <p:cNvSpPr>
            <a:spLocks noGrp="1"/>
          </p:cNvSpPr>
          <p:nvPr>
            <p:ph type="title"/>
          </p:nvPr>
        </p:nvSpPr>
        <p:spPr/>
        <p:txBody>
          <a:bodyPr>
            <a:normAutofit/>
          </a:bodyPr>
          <a:lstStyle/>
          <a:p>
            <a:r>
              <a:rPr lang="es-ES" sz="4000" dirty="0"/>
              <a:t>Y, casi concluyendo la introducción :</a:t>
            </a:r>
            <a:br>
              <a:rPr lang="es-ES" sz="4000" dirty="0"/>
            </a:br>
            <a:r>
              <a:rPr lang="es-ES" sz="4000" dirty="0"/>
              <a:t>“Mi llamado” (13-16)</a:t>
            </a:r>
            <a:endParaRPr lang="es-AR" sz="4000" dirty="0"/>
          </a:p>
        </p:txBody>
      </p:sp>
      <p:sp>
        <p:nvSpPr>
          <p:cNvPr id="3" name="Marcador de contenido 2">
            <a:extLst>
              <a:ext uri="{FF2B5EF4-FFF2-40B4-BE49-F238E27FC236}">
                <a16:creationId xmlns:a16="http://schemas.microsoft.com/office/drawing/2014/main" id="{1CFFB5CD-DEA0-448E-A2C3-6FAE7B5D5108}"/>
              </a:ext>
            </a:extLst>
          </p:cNvPr>
          <p:cNvSpPr>
            <a:spLocks noGrp="1"/>
          </p:cNvSpPr>
          <p:nvPr>
            <p:ph idx="1"/>
          </p:nvPr>
        </p:nvSpPr>
        <p:spPr/>
        <p:txBody>
          <a:bodyPr>
            <a:normAutofit lnSpcReduction="10000"/>
          </a:bodyPr>
          <a:lstStyle/>
          <a:p>
            <a:pPr algn="just"/>
            <a:r>
              <a:rPr lang="es-ES" dirty="0">
                <a:solidFill>
                  <a:srgbClr val="0070C0"/>
                </a:solidFill>
              </a:rPr>
              <a:t>“La Humanidad, </a:t>
            </a:r>
            <a:r>
              <a:rPr lang="es-ES" dirty="0">
                <a:solidFill>
                  <a:srgbClr val="FF0000"/>
                </a:solidFill>
              </a:rPr>
              <a:t>aun, posee la capacidad</a:t>
            </a:r>
            <a:r>
              <a:rPr lang="es-ES" dirty="0">
                <a:solidFill>
                  <a:srgbClr val="0070C0"/>
                </a:solidFill>
              </a:rPr>
              <a:t> de colaborar para CONSTRUIR LA CASA COMUN”</a:t>
            </a:r>
          </a:p>
          <a:p>
            <a:pPr algn="just"/>
            <a:r>
              <a:rPr lang="es-ES" dirty="0">
                <a:solidFill>
                  <a:srgbClr val="0070C0"/>
                </a:solidFill>
              </a:rPr>
              <a:t>“Hago una invitación urgente a un NUEVO DIALOGO sobre como estamos construyendo el futuro del planeta. Necesitamos una conversación que nos una a todos, porque el desafío ambiental que vivimos, y sus raíces humanas, nos interesan e impactan a todos”</a:t>
            </a:r>
          </a:p>
          <a:p>
            <a:pPr algn="just"/>
            <a:r>
              <a:rPr lang="es-ES" dirty="0">
                <a:solidFill>
                  <a:srgbClr val="0070C0"/>
                </a:solidFill>
              </a:rPr>
              <a:t>“Como dijeron los Obispos de Sudáfrica &lt; Se necesitan los talentos y la implicación de todos para </a:t>
            </a:r>
            <a:r>
              <a:rPr lang="es-ES" b="1" u="sng" dirty="0">
                <a:solidFill>
                  <a:srgbClr val="FF0000"/>
                </a:solidFill>
              </a:rPr>
              <a:t>REPARAR el daño causado </a:t>
            </a:r>
            <a:r>
              <a:rPr lang="es-ES" dirty="0">
                <a:solidFill>
                  <a:srgbClr val="0070C0"/>
                </a:solidFill>
              </a:rPr>
              <a:t>por el abuso humano a la creación de DIOS&gt;”</a:t>
            </a:r>
          </a:p>
          <a:p>
            <a:pPr algn="just"/>
            <a:r>
              <a:rPr lang="es-ES" sz="1600" i="1" dirty="0">
                <a:solidFill>
                  <a:schemeClr val="tx1"/>
                </a:solidFill>
              </a:rPr>
              <a:t>Sobre la reparación del Daño Ambiental y la creación de trabajo digno que esto pudiera aportar, como externalidad positiva, volveré luego.</a:t>
            </a:r>
            <a:endParaRPr lang="es-AR" sz="1600" i="1" dirty="0">
              <a:solidFill>
                <a:schemeClr val="tx1"/>
              </a:solidFill>
            </a:endParaRPr>
          </a:p>
        </p:txBody>
      </p:sp>
    </p:spTree>
    <p:extLst>
      <p:ext uri="{BB962C8B-B14F-4D97-AF65-F5344CB8AC3E}">
        <p14:creationId xmlns:p14="http://schemas.microsoft.com/office/powerpoint/2010/main" val="19520589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49EA92-53A5-411C-A5EB-586580D2D6FF}"/>
              </a:ext>
            </a:extLst>
          </p:cNvPr>
          <p:cNvSpPr>
            <a:spLocks noGrp="1"/>
          </p:cNvSpPr>
          <p:nvPr>
            <p:ph type="title"/>
          </p:nvPr>
        </p:nvSpPr>
        <p:spPr>
          <a:xfrm>
            <a:off x="1296140" y="346229"/>
            <a:ext cx="9676660" cy="1825471"/>
          </a:xfrm>
        </p:spPr>
        <p:txBody>
          <a:bodyPr>
            <a:normAutofit fontScale="90000"/>
          </a:bodyPr>
          <a:lstStyle/>
          <a:p>
            <a:pPr algn="ctr"/>
            <a:r>
              <a:rPr lang="es-ES" sz="3600" dirty="0"/>
              <a:t>Y, finalmente, proponiendo la “reja” como estructura de trabajo, tradicional de la SMI.</a:t>
            </a:r>
            <a:br>
              <a:rPr lang="es-ES" sz="3600" dirty="0"/>
            </a:br>
            <a:r>
              <a:rPr lang="es-ES" sz="2000" i="1" dirty="0"/>
              <a:t>“Si bien cada capitulo posee su temática propia y una metodología especifica, a su vez retoma desde una nueva óptica cuestiones importantes abordadas en capítulos anteriores. Esto ocurre especialmente </a:t>
            </a:r>
            <a:r>
              <a:rPr lang="es-ES" sz="2000" b="1" i="1" u="sng" dirty="0"/>
              <a:t>con algunos ejes que atraviesan toda la Encíclica”:</a:t>
            </a:r>
            <a:br>
              <a:rPr lang="es-ES" sz="3600" b="1" u="sng" dirty="0"/>
            </a:br>
            <a:endParaRPr lang="es-AR" sz="3600" b="1" u="sng" dirty="0"/>
          </a:p>
        </p:txBody>
      </p:sp>
      <p:sp>
        <p:nvSpPr>
          <p:cNvPr id="4" name="Marcador de contenido 3">
            <a:extLst>
              <a:ext uri="{FF2B5EF4-FFF2-40B4-BE49-F238E27FC236}">
                <a16:creationId xmlns:a16="http://schemas.microsoft.com/office/drawing/2014/main" id="{FE80126A-AEDE-453A-9C2F-A2FE75B6BA85}"/>
              </a:ext>
            </a:extLst>
          </p:cNvPr>
          <p:cNvSpPr>
            <a:spLocks noGrp="1"/>
          </p:cNvSpPr>
          <p:nvPr>
            <p:ph sz="half" idx="1"/>
          </p:nvPr>
        </p:nvSpPr>
        <p:spPr/>
        <p:txBody>
          <a:bodyPr>
            <a:noAutofit/>
          </a:bodyPr>
          <a:lstStyle/>
          <a:p>
            <a:r>
              <a:rPr lang="es-AR" dirty="0">
                <a:solidFill>
                  <a:srgbClr val="0070C0"/>
                </a:solidFill>
              </a:rPr>
              <a:t>La íntima </a:t>
            </a:r>
            <a:r>
              <a:rPr lang="es-ES" dirty="0">
                <a:solidFill>
                  <a:srgbClr val="0070C0"/>
                </a:solidFill>
              </a:rPr>
              <a:t>relación entre los </a:t>
            </a:r>
            <a:r>
              <a:rPr lang="es-ES" dirty="0">
                <a:solidFill>
                  <a:srgbClr val="FF0000"/>
                </a:solidFill>
              </a:rPr>
              <a:t>pobres y la fragilidad del planeta,</a:t>
            </a:r>
          </a:p>
          <a:p>
            <a:r>
              <a:rPr lang="es-ES" dirty="0">
                <a:solidFill>
                  <a:srgbClr val="0070C0"/>
                </a:solidFill>
              </a:rPr>
              <a:t>La convicción de que en el mundo todo está </a:t>
            </a:r>
            <a:r>
              <a:rPr lang="es-ES" dirty="0">
                <a:solidFill>
                  <a:srgbClr val="FF0000"/>
                </a:solidFill>
              </a:rPr>
              <a:t>conectado,</a:t>
            </a:r>
            <a:r>
              <a:rPr lang="es-ES" dirty="0">
                <a:solidFill>
                  <a:srgbClr val="0070C0"/>
                </a:solidFill>
              </a:rPr>
              <a:t> </a:t>
            </a:r>
          </a:p>
          <a:p>
            <a:r>
              <a:rPr lang="es-ES" dirty="0">
                <a:solidFill>
                  <a:srgbClr val="0070C0"/>
                </a:solidFill>
              </a:rPr>
              <a:t>La crítica al nuevo paradigma y a las formas de </a:t>
            </a:r>
            <a:r>
              <a:rPr lang="es-ES" dirty="0">
                <a:solidFill>
                  <a:srgbClr val="FF0000"/>
                </a:solidFill>
              </a:rPr>
              <a:t>poder que derivan de la tecnología, </a:t>
            </a:r>
          </a:p>
          <a:p>
            <a:r>
              <a:rPr lang="es-ES" dirty="0">
                <a:solidFill>
                  <a:srgbClr val="0070C0"/>
                </a:solidFill>
              </a:rPr>
              <a:t>La invitación a buscar otros modos de entender </a:t>
            </a:r>
            <a:r>
              <a:rPr lang="es-ES" dirty="0">
                <a:solidFill>
                  <a:srgbClr val="FF0000"/>
                </a:solidFill>
              </a:rPr>
              <a:t>la economía y el progreso,</a:t>
            </a:r>
          </a:p>
          <a:p>
            <a:r>
              <a:rPr lang="es-ES" dirty="0">
                <a:solidFill>
                  <a:srgbClr val="0070C0"/>
                </a:solidFill>
              </a:rPr>
              <a:t>El </a:t>
            </a:r>
            <a:r>
              <a:rPr lang="es-ES" dirty="0">
                <a:solidFill>
                  <a:srgbClr val="FF0000"/>
                </a:solidFill>
              </a:rPr>
              <a:t>valor propio de cada criatura, </a:t>
            </a:r>
          </a:p>
        </p:txBody>
      </p:sp>
      <p:sp>
        <p:nvSpPr>
          <p:cNvPr id="5" name="Marcador de contenido 4">
            <a:extLst>
              <a:ext uri="{FF2B5EF4-FFF2-40B4-BE49-F238E27FC236}">
                <a16:creationId xmlns:a16="http://schemas.microsoft.com/office/drawing/2014/main" id="{DC156BFD-15C4-4EFE-89B3-3F9DD6530274}"/>
              </a:ext>
            </a:extLst>
          </p:cNvPr>
          <p:cNvSpPr>
            <a:spLocks noGrp="1"/>
          </p:cNvSpPr>
          <p:nvPr>
            <p:ph sz="half" idx="2"/>
          </p:nvPr>
        </p:nvSpPr>
        <p:spPr/>
        <p:txBody>
          <a:bodyPr>
            <a:normAutofit fontScale="25000" lnSpcReduction="20000"/>
          </a:bodyPr>
          <a:lstStyle/>
          <a:p>
            <a:r>
              <a:rPr lang="es-ES" sz="9600" dirty="0">
                <a:solidFill>
                  <a:srgbClr val="0070C0"/>
                </a:solidFill>
              </a:rPr>
              <a:t>El sentido </a:t>
            </a:r>
            <a:r>
              <a:rPr lang="es-ES" sz="9600" dirty="0">
                <a:solidFill>
                  <a:srgbClr val="FF0000"/>
                </a:solidFill>
              </a:rPr>
              <a:t>humano</a:t>
            </a:r>
            <a:r>
              <a:rPr lang="es-ES" sz="9600" dirty="0">
                <a:solidFill>
                  <a:srgbClr val="0070C0"/>
                </a:solidFill>
              </a:rPr>
              <a:t> de la ecología,</a:t>
            </a:r>
          </a:p>
          <a:p>
            <a:r>
              <a:rPr lang="es-ES" sz="9600" dirty="0">
                <a:solidFill>
                  <a:srgbClr val="0070C0"/>
                </a:solidFill>
              </a:rPr>
              <a:t>La necesidad de </a:t>
            </a:r>
            <a:r>
              <a:rPr lang="es-ES" sz="9600" dirty="0">
                <a:solidFill>
                  <a:srgbClr val="FF0000"/>
                </a:solidFill>
              </a:rPr>
              <a:t>debates sinceros y honestos, </a:t>
            </a:r>
          </a:p>
          <a:p>
            <a:r>
              <a:rPr lang="es-ES" sz="9600" dirty="0">
                <a:solidFill>
                  <a:srgbClr val="0070C0"/>
                </a:solidFill>
              </a:rPr>
              <a:t>La grave responsabilidad de </a:t>
            </a:r>
            <a:r>
              <a:rPr lang="es-ES" sz="9600" dirty="0">
                <a:solidFill>
                  <a:srgbClr val="FF0000"/>
                </a:solidFill>
              </a:rPr>
              <a:t>la política </a:t>
            </a:r>
            <a:r>
              <a:rPr lang="es-ES" sz="9600" dirty="0">
                <a:solidFill>
                  <a:srgbClr val="0070C0"/>
                </a:solidFill>
              </a:rPr>
              <a:t>internacional y local,</a:t>
            </a:r>
          </a:p>
          <a:p>
            <a:r>
              <a:rPr lang="es-ES" sz="9600" dirty="0">
                <a:solidFill>
                  <a:srgbClr val="0070C0"/>
                </a:solidFill>
              </a:rPr>
              <a:t>La cultura del </a:t>
            </a:r>
            <a:r>
              <a:rPr lang="es-ES" sz="9600" dirty="0">
                <a:solidFill>
                  <a:srgbClr val="FF0000"/>
                </a:solidFill>
              </a:rPr>
              <a:t>descarte</a:t>
            </a:r>
            <a:r>
              <a:rPr lang="es-ES" sz="9600" dirty="0">
                <a:solidFill>
                  <a:srgbClr val="0070C0"/>
                </a:solidFill>
              </a:rPr>
              <a:t> y </a:t>
            </a:r>
          </a:p>
          <a:p>
            <a:r>
              <a:rPr lang="es-ES" sz="9600" dirty="0">
                <a:solidFill>
                  <a:srgbClr val="0070C0"/>
                </a:solidFill>
              </a:rPr>
              <a:t>La propuesta de un </a:t>
            </a:r>
            <a:r>
              <a:rPr lang="es-AR" sz="9600" dirty="0">
                <a:solidFill>
                  <a:srgbClr val="FF0000"/>
                </a:solidFill>
              </a:rPr>
              <a:t>nuevo estilo de vida.</a:t>
            </a:r>
          </a:p>
          <a:p>
            <a:pPr marL="0" indent="0" algn="ctr">
              <a:buNone/>
            </a:pPr>
            <a:r>
              <a:rPr lang="es-AR" sz="8000" b="1" i="1" u="sng" dirty="0">
                <a:solidFill>
                  <a:srgbClr val="7030A0"/>
                </a:solidFill>
              </a:rPr>
              <a:t>Un verdadero decálogo y guía para acceder y analizar transversalmente, en formato matriz, el conjunto de la Obra</a:t>
            </a:r>
          </a:p>
        </p:txBody>
      </p:sp>
    </p:spTree>
    <p:extLst>
      <p:ext uri="{BB962C8B-B14F-4D97-AF65-F5344CB8AC3E}">
        <p14:creationId xmlns:p14="http://schemas.microsoft.com/office/powerpoint/2010/main" val="2881383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E91E77F9-7CA6-4C5B-8BA1-1FD4BCA7CD29}"/>
              </a:ext>
            </a:extLst>
          </p:cNvPr>
          <p:cNvSpPr>
            <a:spLocks noGrp="1"/>
          </p:cNvSpPr>
          <p:nvPr>
            <p:ph type="title"/>
          </p:nvPr>
        </p:nvSpPr>
        <p:spPr/>
        <p:txBody>
          <a:bodyPr/>
          <a:lstStyle/>
          <a:p>
            <a:pPr algn="ctr"/>
            <a:r>
              <a:rPr lang="es-ES" dirty="0"/>
              <a:t>Lo anterior, el decálogo :</a:t>
            </a:r>
            <a:endParaRPr lang="es-AR" dirty="0"/>
          </a:p>
        </p:txBody>
      </p:sp>
      <p:sp>
        <p:nvSpPr>
          <p:cNvPr id="7" name="Marcador de texto 6">
            <a:extLst>
              <a:ext uri="{FF2B5EF4-FFF2-40B4-BE49-F238E27FC236}">
                <a16:creationId xmlns:a16="http://schemas.microsoft.com/office/drawing/2014/main" id="{B6CCE3A4-C54F-4C43-B44A-F8FDC01AB86E}"/>
              </a:ext>
            </a:extLst>
          </p:cNvPr>
          <p:cNvSpPr>
            <a:spLocks noGrp="1"/>
          </p:cNvSpPr>
          <p:nvPr>
            <p:ph type="body" sz="half" idx="2"/>
          </p:nvPr>
        </p:nvSpPr>
        <p:spPr/>
        <p:txBody>
          <a:bodyPr>
            <a:noAutofit/>
          </a:bodyPr>
          <a:lstStyle/>
          <a:p>
            <a:pPr algn="ctr"/>
            <a:r>
              <a:rPr lang="es-ES" sz="2800" dirty="0"/>
              <a:t>Es resumen y aspecto central de la encíclica, además de permitir el análisis en la forma “matriz” de toda la obra</a:t>
            </a:r>
            <a:endParaRPr lang="es-AR" sz="2800" dirty="0"/>
          </a:p>
        </p:txBody>
      </p:sp>
      <p:pic>
        <p:nvPicPr>
          <p:cNvPr id="1026" name="Picture 2" descr="Resultado de imagen para imagenes de moises y las tablas de la ley">
            <a:extLst>
              <a:ext uri="{FF2B5EF4-FFF2-40B4-BE49-F238E27FC236}">
                <a16:creationId xmlns:a16="http://schemas.microsoft.com/office/drawing/2014/main" id="{85706D77-A0C0-4E33-B8E2-878A5C36D3F3}"/>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9042" b="9042"/>
          <a:stretch>
            <a:fillRect/>
          </a:stretch>
        </p:blipFill>
        <p:spPr bwMode="auto">
          <a:xfrm>
            <a:off x="7029450" y="1541944"/>
            <a:ext cx="3343344" cy="34429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6717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8211E2DF-A142-4095-98AE-A2577ACCF477}"/>
              </a:ext>
            </a:extLst>
          </p:cNvPr>
          <p:cNvSpPr>
            <a:spLocks noGrp="1"/>
          </p:cNvSpPr>
          <p:nvPr>
            <p:ph type="ctrTitle"/>
          </p:nvPr>
        </p:nvSpPr>
        <p:spPr/>
        <p:txBody>
          <a:bodyPr/>
          <a:lstStyle/>
          <a:p>
            <a:r>
              <a:rPr lang="es-ES" sz="6000" dirty="0"/>
              <a:t>Ingresamos de lleno al capitulo cuarto</a:t>
            </a:r>
            <a:endParaRPr lang="es-AR" sz="6000" dirty="0"/>
          </a:p>
        </p:txBody>
      </p:sp>
      <p:sp>
        <p:nvSpPr>
          <p:cNvPr id="6" name="Subtítulo 5">
            <a:extLst>
              <a:ext uri="{FF2B5EF4-FFF2-40B4-BE49-F238E27FC236}">
                <a16:creationId xmlns:a16="http://schemas.microsoft.com/office/drawing/2014/main" id="{34485A6F-B9A0-4C3D-B307-CB8FA5C47523}"/>
              </a:ext>
            </a:extLst>
          </p:cNvPr>
          <p:cNvSpPr>
            <a:spLocks noGrp="1"/>
          </p:cNvSpPr>
          <p:nvPr>
            <p:ph type="subTitle" idx="1"/>
          </p:nvPr>
        </p:nvSpPr>
        <p:spPr/>
        <p:txBody>
          <a:bodyPr>
            <a:normAutofit/>
          </a:bodyPr>
          <a:lstStyle/>
          <a:p>
            <a:r>
              <a:rPr lang="es-ES" sz="4000" dirty="0">
                <a:solidFill>
                  <a:srgbClr val="0070C0"/>
                </a:solidFill>
              </a:rPr>
              <a:t>UNA ECOLOGIA INTEGRAL</a:t>
            </a:r>
            <a:endParaRPr lang="es-AR" sz="4000" dirty="0">
              <a:solidFill>
                <a:srgbClr val="0070C0"/>
              </a:solidFill>
            </a:endParaRPr>
          </a:p>
        </p:txBody>
      </p:sp>
    </p:spTree>
    <p:extLst>
      <p:ext uri="{BB962C8B-B14F-4D97-AF65-F5344CB8AC3E}">
        <p14:creationId xmlns:p14="http://schemas.microsoft.com/office/powerpoint/2010/main" val="21839563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CDA390-5C81-4CCA-AFE2-80BADAE74694}"/>
              </a:ext>
            </a:extLst>
          </p:cNvPr>
          <p:cNvSpPr>
            <a:spLocks noGrp="1"/>
          </p:cNvSpPr>
          <p:nvPr>
            <p:ph type="title"/>
          </p:nvPr>
        </p:nvSpPr>
        <p:spPr/>
        <p:txBody>
          <a:bodyPr>
            <a:normAutofit fontScale="90000"/>
          </a:bodyPr>
          <a:lstStyle/>
          <a:p>
            <a:r>
              <a:rPr lang="es-ES" sz="3100" dirty="0"/>
              <a:t>Ya en su arranque da para detenernos un largo rato (137) </a:t>
            </a:r>
            <a:r>
              <a:rPr lang="es-ES" sz="2700" b="1" dirty="0"/>
              <a:t>“</a:t>
            </a:r>
            <a:r>
              <a:rPr lang="es-ES" sz="2400" dirty="0"/>
              <a:t>Propongo que nos detengamos ahora a pensar en los distintos aspectos de una ecología integral, que incorpore claramente las dimensiones Humanas y Sociales</a:t>
            </a:r>
            <a:r>
              <a:rPr lang="es-ES" sz="2400" b="1" dirty="0"/>
              <a:t>”</a:t>
            </a:r>
            <a:endParaRPr lang="es-AR" sz="4000" b="1" dirty="0"/>
          </a:p>
        </p:txBody>
      </p:sp>
      <p:sp>
        <p:nvSpPr>
          <p:cNvPr id="3" name="Marcador de contenido 2">
            <a:extLst>
              <a:ext uri="{FF2B5EF4-FFF2-40B4-BE49-F238E27FC236}">
                <a16:creationId xmlns:a16="http://schemas.microsoft.com/office/drawing/2014/main" id="{074B39E2-E080-46DE-BBD1-0CCC275E8CB2}"/>
              </a:ext>
            </a:extLst>
          </p:cNvPr>
          <p:cNvSpPr>
            <a:spLocks noGrp="1"/>
          </p:cNvSpPr>
          <p:nvPr>
            <p:ph idx="1"/>
          </p:nvPr>
        </p:nvSpPr>
        <p:spPr/>
        <p:txBody>
          <a:bodyPr>
            <a:noAutofit/>
          </a:bodyPr>
          <a:lstStyle/>
          <a:p>
            <a:pPr algn="just"/>
            <a:r>
              <a:rPr lang="es-ES" dirty="0">
                <a:solidFill>
                  <a:srgbClr val="0070C0"/>
                </a:solidFill>
              </a:rPr>
              <a:t>Y en 138; a propósito de </a:t>
            </a:r>
            <a:r>
              <a:rPr lang="es-ES" b="1" u="sng" dirty="0">
                <a:solidFill>
                  <a:schemeClr val="tx1"/>
                </a:solidFill>
              </a:rPr>
              <a:t>Ecología Ambiental, Económica y Social (I):</a:t>
            </a:r>
          </a:p>
          <a:p>
            <a:pPr algn="just"/>
            <a:r>
              <a:rPr lang="es-ES" dirty="0">
                <a:solidFill>
                  <a:srgbClr val="0070C0"/>
                </a:solidFill>
              </a:rPr>
              <a:t>La ecología estudia las relaciones entre los organismos vivientes y el ambiente donde se desarrollan. También exige sentarse a pensar y a discutir acerca de las condiciones de vida y de supervivencia de una sociedad, </a:t>
            </a:r>
            <a:r>
              <a:rPr lang="es-ES" b="1" u="sng" dirty="0">
                <a:solidFill>
                  <a:srgbClr val="C00000"/>
                </a:solidFill>
              </a:rPr>
              <a:t>con la honestidad para poner en duda modelos de desarrollo, producción y consumo</a:t>
            </a:r>
            <a:r>
              <a:rPr lang="es-ES" dirty="0">
                <a:solidFill>
                  <a:srgbClr val="0070C0"/>
                </a:solidFill>
              </a:rPr>
              <a:t>. No está de más insistir en que todo está conectado. El tiempo y el espacio no son independientes entre sí, y ni siquiera los átomos o las partículas subatómicas se pueden considerar por separado. Así como los distintos componentes del planeta –físicos, químicos y biológicos– están relacionados entre sí, también las especies vivas conforman una red que nunca terminamos de reconocer y comprender. </a:t>
            </a:r>
            <a:r>
              <a:rPr lang="es-ES" b="1" u="sng" dirty="0">
                <a:solidFill>
                  <a:srgbClr val="C00000"/>
                </a:solidFill>
              </a:rPr>
              <a:t>Buena parte de nuestra información genética se comparte con muchos seres vivos. Por eso, los conocimientos fragmentarios y aislados pueden </a:t>
            </a:r>
            <a:r>
              <a:rPr lang="es-ES" b="1" u="sng" dirty="0">
                <a:solidFill>
                  <a:schemeClr val="tx1"/>
                </a:solidFill>
              </a:rPr>
              <a:t>convertirse en una forma de ignorancia si se </a:t>
            </a:r>
            <a:r>
              <a:rPr lang="es-ES" b="1" u="sng" dirty="0">
                <a:solidFill>
                  <a:srgbClr val="7030A0"/>
                </a:solidFill>
              </a:rPr>
              <a:t>resisten a integrarse </a:t>
            </a:r>
            <a:r>
              <a:rPr lang="es-ES" b="1" u="sng" dirty="0">
                <a:solidFill>
                  <a:schemeClr val="tx1"/>
                </a:solidFill>
              </a:rPr>
              <a:t>en una visión más amplia de la </a:t>
            </a:r>
            <a:r>
              <a:rPr lang="es-AR" b="1" u="sng" dirty="0">
                <a:solidFill>
                  <a:schemeClr val="tx1"/>
                </a:solidFill>
              </a:rPr>
              <a:t>realidad.</a:t>
            </a:r>
          </a:p>
        </p:txBody>
      </p:sp>
    </p:spTree>
    <p:extLst>
      <p:ext uri="{BB962C8B-B14F-4D97-AF65-F5344CB8AC3E}">
        <p14:creationId xmlns:p14="http://schemas.microsoft.com/office/powerpoint/2010/main" val="31620835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4F6D7E-DC52-4689-BB69-7949003EE8BE}"/>
              </a:ext>
            </a:extLst>
          </p:cNvPr>
          <p:cNvSpPr>
            <a:spLocks noGrp="1"/>
          </p:cNvSpPr>
          <p:nvPr>
            <p:ph type="title"/>
          </p:nvPr>
        </p:nvSpPr>
        <p:spPr/>
        <p:txBody>
          <a:bodyPr>
            <a:normAutofit/>
          </a:bodyPr>
          <a:lstStyle/>
          <a:p>
            <a:r>
              <a:rPr lang="es-ES" sz="4000" dirty="0"/>
              <a:t>Ya Keynes en la introducción misma de su “Teoría General…” en 1930 alertaba:</a:t>
            </a:r>
            <a:endParaRPr lang="es-AR" sz="4000" dirty="0"/>
          </a:p>
        </p:txBody>
      </p:sp>
      <p:sp>
        <p:nvSpPr>
          <p:cNvPr id="3" name="Marcador de contenido 2">
            <a:extLst>
              <a:ext uri="{FF2B5EF4-FFF2-40B4-BE49-F238E27FC236}">
                <a16:creationId xmlns:a16="http://schemas.microsoft.com/office/drawing/2014/main" id="{49E72446-BCB6-4807-9F85-F4D02C767BCF}"/>
              </a:ext>
            </a:extLst>
          </p:cNvPr>
          <p:cNvSpPr>
            <a:spLocks noGrp="1"/>
          </p:cNvSpPr>
          <p:nvPr>
            <p:ph idx="1"/>
          </p:nvPr>
        </p:nvSpPr>
        <p:spPr>
          <a:xfrm>
            <a:off x="1464816" y="1864311"/>
            <a:ext cx="9507984" cy="4003089"/>
          </a:xfrm>
        </p:spPr>
        <p:txBody>
          <a:bodyPr>
            <a:normAutofit fontScale="85000" lnSpcReduction="20000"/>
          </a:bodyPr>
          <a:lstStyle/>
          <a:p>
            <a:pPr marL="0" indent="0">
              <a:buNone/>
            </a:pPr>
            <a:endParaRPr lang="es-AR" dirty="0"/>
          </a:p>
          <a:p>
            <a:pPr algn="just"/>
            <a:r>
              <a:rPr lang="es-ES" sz="2600" b="1" dirty="0">
                <a:solidFill>
                  <a:srgbClr val="0070C0"/>
                </a:solidFill>
              </a:rPr>
              <a:t>“Es sorprendente el número de tonterías que se pueden creer, temporalmente, si se aísla uno demasiado tiempo del pensamiento de los demás, sobre todo en Economía”; </a:t>
            </a:r>
          </a:p>
          <a:p>
            <a:pPr algn="just"/>
            <a:r>
              <a:rPr lang="es-ES" sz="2600" dirty="0">
                <a:solidFill>
                  <a:srgbClr val="0070C0"/>
                </a:solidFill>
              </a:rPr>
              <a:t>Y concluía: </a:t>
            </a:r>
            <a:r>
              <a:rPr lang="es-ES" sz="2600" b="1" dirty="0">
                <a:solidFill>
                  <a:srgbClr val="0070C0"/>
                </a:solidFill>
              </a:rPr>
              <a:t>“La dificultad reside, no en las ideas nuevas, sino en rehuir las viejas que entran rondando hasta los últimos pliegues del entendimiento de quienes se han educado en ellas, como la mayoría de nosotros”. </a:t>
            </a:r>
          </a:p>
          <a:p>
            <a:pPr algn="just"/>
            <a:r>
              <a:rPr lang="es-ES" sz="2600" dirty="0">
                <a:solidFill>
                  <a:srgbClr val="FF0000"/>
                </a:solidFill>
              </a:rPr>
              <a:t>Destaco la similitud pues creo que apuntan a un concepto central en la teoría (y práctica) del conocimiento : </a:t>
            </a:r>
            <a:r>
              <a:rPr lang="es-ES" sz="2600" b="1" u="sng" dirty="0">
                <a:solidFill>
                  <a:srgbClr val="7030A0"/>
                </a:solidFill>
              </a:rPr>
              <a:t>El conocimiento fragmentado, y parapetado en su aislamiento, termina constituyendo una forma de ignorancia.</a:t>
            </a:r>
          </a:p>
          <a:p>
            <a:pPr algn="just"/>
            <a:r>
              <a:rPr lang="es-ES" sz="2600" dirty="0">
                <a:solidFill>
                  <a:srgbClr val="FF0000"/>
                </a:solidFill>
              </a:rPr>
              <a:t>(“Perdónalos no saben lo que hacen” nos dice el texto evangélico relacionado a la ignorancia de sus ejecutores).</a:t>
            </a:r>
            <a:endParaRPr lang="es-AR" sz="2600" dirty="0">
              <a:solidFill>
                <a:srgbClr val="FF0000"/>
              </a:solidFill>
            </a:endParaRPr>
          </a:p>
        </p:txBody>
      </p:sp>
    </p:spTree>
    <p:extLst>
      <p:ext uri="{BB962C8B-B14F-4D97-AF65-F5344CB8AC3E}">
        <p14:creationId xmlns:p14="http://schemas.microsoft.com/office/powerpoint/2010/main" val="17863477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81105E-C72A-4FC8-A730-8636B0949DE0}"/>
              </a:ext>
            </a:extLst>
          </p:cNvPr>
          <p:cNvSpPr>
            <a:spLocks noGrp="1"/>
          </p:cNvSpPr>
          <p:nvPr>
            <p:ph type="title"/>
          </p:nvPr>
        </p:nvSpPr>
        <p:spPr/>
        <p:txBody>
          <a:bodyPr>
            <a:noAutofit/>
          </a:bodyPr>
          <a:lstStyle/>
          <a:p>
            <a:r>
              <a:rPr lang="es-ES" sz="3600" dirty="0"/>
              <a:t>La imagen del mundo poliédrico ínsito en el mensaje papal ilustra una forma de integrar y no fragmentar el pensamiento</a:t>
            </a:r>
            <a:endParaRPr lang="es-AR" sz="3600" dirty="0"/>
          </a:p>
        </p:txBody>
      </p:sp>
      <p:pic>
        <p:nvPicPr>
          <p:cNvPr id="5" name="Marcador de contenido 4">
            <a:extLst>
              <a:ext uri="{FF2B5EF4-FFF2-40B4-BE49-F238E27FC236}">
                <a16:creationId xmlns:a16="http://schemas.microsoft.com/office/drawing/2014/main" id="{5499B0A8-271F-460A-AFE0-5FEFFE62FE90}"/>
              </a:ext>
            </a:extLst>
          </p:cNvPr>
          <p:cNvPicPr>
            <a:picLocks noGrp="1" noChangeAspect="1"/>
          </p:cNvPicPr>
          <p:nvPr>
            <p:ph idx="1"/>
          </p:nvPr>
        </p:nvPicPr>
        <p:blipFill>
          <a:blip r:embed="rId2"/>
          <a:stretch>
            <a:fillRect/>
          </a:stretch>
        </p:blipFill>
        <p:spPr>
          <a:xfrm>
            <a:off x="3971926" y="2420120"/>
            <a:ext cx="5012618" cy="3773979"/>
          </a:xfrm>
        </p:spPr>
      </p:pic>
    </p:spTree>
    <p:extLst>
      <p:ext uri="{BB962C8B-B14F-4D97-AF65-F5344CB8AC3E}">
        <p14:creationId xmlns:p14="http://schemas.microsoft.com/office/powerpoint/2010/main" val="881788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26D2B8-4844-4785-A8AB-EDD908BFA62E}"/>
              </a:ext>
            </a:extLst>
          </p:cNvPr>
          <p:cNvSpPr>
            <a:spLocks noGrp="1"/>
          </p:cNvSpPr>
          <p:nvPr>
            <p:ph type="title"/>
          </p:nvPr>
        </p:nvSpPr>
        <p:spPr/>
        <p:txBody>
          <a:bodyPr>
            <a:normAutofit/>
          </a:bodyPr>
          <a:lstStyle/>
          <a:p>
            <a:r>
              <a:rPr lang="es-ES" sz="3200" dirty="0"/>
              <a:t>(139) Cuando se habla de “medio ambiente”, se indica particularmente una relación; la que existe entre la naturaleza y la sociedad que la habita.</a:t>
            </a:r>
            <a:endParaRPr lang="es-AR" sz="3200" dirty="0"/>
          </a:p>
        </p:txBody>
      </p:sp>
      <p:sp>
        <p:nvSpPr>
          <p:cNvPr id="3" name="Marcador de contenido 2">
            <a:extLst>
              <a:ext uri="{FF2B5EF4-FFF2-40B4-BE49-F238E27FC236}">
                <a16:creationId xmlns:a16="http://schemas.microsoft.com/office/drawing/2014/main" id="{6964144B-77A0-4988-9E60-70F01E75D0CB}"/>
              </a:ext>
            </a:extLst>
          </p:cNvPr>
          <p:cNvSpPr>
            <a:spLocks noGrp="1"/>
          </p:cNvSpPr>
          <p:nvPr>
            <p:ph idx="1"/>
          </p:nvPr>
        </p:nvSpPr>
        <p:spPr/>
        <p:txBody>
          <a:bodyPr>
            <a:normAutofit/>
          </a:bodyPr>
          <a:lstStyle/>
          <a:p>
            <a:pPr algn="just"/>
            <a:r>
              <a:rPr lang="es-ES" sz="3200" dirty="0">
                <a:solidFill>
                  <a:srgbClr val="0070C0"/>
                </a:solidFill>
              </a:rPr>
              <a:t>No hay dos crisis separadas, una ambiental y otra social, sino </a:t>
            </a:r>
            <a:r>
              <a:rPr lang="es-ES" sz="3200" b="1" u="sng" dirty="0">
                <a:solidFill>
                  <a:srgbClr val="FF0000"/>
                </a:solidFill>
              </a:rPr>
              <a:t>una sola y compleja crisis socio-ambiental. </a:t>
            </a:r>
            <a:r>
              <a:rPr lang="es-ES" sz="3200" dirty="0">
                <a:solidFill>
                  <a:srgbClr val="0070C0"/>
                </a:solidFill>
              </a:rPr>
              <a:t>Las líneas para la solución requieren una aproximación integral para </a:t>
            </a:r>
            <a:r>
              <a:rPr lang="es-ES" sz="3200" b="1" u="sng" dirty="0">
                <a:solidFill>
                  <a:srgbClr val="0070C0"/>
                </a:solidFill>
              </a:rPr>
              <a:t>combatir la pobreza, para devolver la dignidad a los excluidos y simultáneamente para cuidar </a:t>
            </a:r>
            <a:r>
              <a:rPr lang="es-AR" sz="3200" b="1" u="sng" dirty="0">
                <a:solidFill>
                  <a:srgbClr val="0070C0"/>
                </a:solidFill>
              </a:rPr>
              <a:t>la naturaleza.</a:t>
            </a:r>
          </a:p>
        </p:txBody>
      </p:sp>
    </p:spTree>
    <p:extLst>
      <p:ext uri="{BB962C8B-B14F-4D97-AF65-F5344CB8AC3E}">
        <p14:creationId xmlns:p14="http://schemas.microsoft.com/office/powerpoint/2010/main" val="2796165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606844-C0AF-41BA-AB39-D707287FEA75}"/>
              </a:ext>
            </a:extLst>
          </p:cNvPr>
          <p:cNvSpPr>
            <a:spLocks noGrp="1"/>
          </p:cNvSpPr>
          <p:nvPr>
            <p:ph type="title"/>
          </p:nvPr>
        </p:nvSpPr>
        <p:spPr/>
        <p:txBody>
          <a:bodyPr>
            <a:normAutofit/>
          </a:bodyPr>
          <a:lstStyle/>
          <a:p>
            <a:pPr algn="ctr"/>
            <a:r>
              <a:rPr lang="es-ES" sz="4800" dirty="0"/>
              <a:t>Una sola y compleja crisis</a:t>
            </a:r>
            <a:br>
              <a:rPr lang="es-ES" sz="4800" dirty="0"/>
            </a:br>
            <a:r>
              <a:rPr lang="es-ES" sz="4800" dirty="0"/>
              <a:t>Socio-Ambiental</a:t>
            </a:r>
            <a:endParaRPr lang="es-AR" sz="4800" dirty="0"/>
          </a:p>
        </p:txBody>
      </p:sp>
      <p:pic>
        <p:nvPicPr>
          <p:cNvPr id="1026" name="Picture 2" descr="Resultado de imagen para imagenes del mundo contaminado">
            <a:extLst>
              <a:ext uri="{FF2B5EF4-FFF2-40B4-BE49-F238E27FC236}">
                <a16:creationId xmlns:a16="http://schemas.microsoft.com/office/drawing/2014/main" id="{824C0921-04E6-4EF9-B2BD-36BC032AE91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24401" y="2628901"/>
            <a:ext cx="3252012" cy="3252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2611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80C9DB-F125-405F-8F6F-C1DA7A12EF2E}"/>
              </a:ext>
            </a:extLst>
          </p:cNvPr>
          <p:cNvSpPr>
            <a:spLocks noGrp="1"/>
          </p:cNvSpPr>
          <p:nvPr>
            <p:ph type="title"/>
          </p:nvPr>
        </p:nvSpPr>
        <p:spPr/>
        <p:txBody>
          <a:bodyPr>
            <a:normAutofit fontScale="90000"/>
          </a:bodyPr>
          <a:lstStyle/>
          <a:p>
            <a:r>
              <a:rPr lang="es-ES" sz="3600" dirty="0"/>
              <a:t>Y en (140) nos da pie para encontrar otra idea: no solo cuidado también reparación y regeneración. </a:t>
            </a:r>
            <a:r>
              <a:rPr lang="es-ES" sz="3600" b="1" u="sng" dirty="0"/>
              <a:t>Y si de esto surge creación de trabajo humano?</a:t>
            </a:r>
            <a:endParaRPr lang="es-AR" sz="3600" b="1" u="sng" dirty="0"/>
          </a:p>
        </p:txBody>
      </p:sp>
      <p:sp>
        <p:nvSpPr>
          <p:cNvPr id="3" name="Marcador de contenido 2">
            <a:extLst>
              <a:ext uri="{FF2B5EF4-FFF2-40B4-BE49-F238E27FC236}">
                <a16:creationId xmlns:a16="http://schemas.microsoft.com/office/drawing/2014/main" id="{B1F232B2-A3E4-43AE-AD64-BF760CEAE915}"/>
              </a:ext>
            </a:extLst>
          </p:cNvPr>
          <p:cNvSpPr>
            <a:spLocks noGrp="1"/>
          </p:cNvSpPr>
          <p:nvPr>
            <p:ph idx="1"/>
          </p:nvPr>
        </p:nvSpPr>
        <p:spPr/>
        <p:txBody>
          <a:bodyPr>
            <a:noAutofit/>
          </a:bodyPr>
          <a:lstStyle/>
          <a:p>
            <a:pPr algn="just"/>
            <a:r>
              <a:rPr lang="es-ES" sz="2400" b="1" dirty="0">
                <a:solidFill>
                  <a:srgbClr val="0070C0"/>
                </a:solidFill>
              </a:rPr>
              <a:t>“Cabe recordar que los ecosistemas intervienen en el secuestro de dióxido de carbono, en la purificación del agua, en el control de enfermedades y plagas, en la formación del suelo, en la descomposición de residuos y en muchísimos otros servicios que olvidamos o ignoramos. Cuando advierten esto, muchas personas vuelven a tomar conciencia de que vivimos y actuamos a partir de una realidad que nos ha sido previamente regalada, que es anterior a nuestras capacidades y a nuestra existencia. Por eso, cuando se habla de «uso sostenible», siempre hay que incorporar una consideración sobre la </a:t>
            </a:r>
            <a:r>
              <a:rPr lang="es-ES" sz="3200" u="sng" dirty="0">
                <a:solidFill>
                  <a:srgbClr val="FF0000"/>
                </a:solidFill>
              </a:rPr>
              <a:t>capacidad de regeneración de cada ecosistema en sus diversas áreas y aspectos.”</a:t>
            </a:r>
            <a:endParaRPr lang="es-AR" sz="3200" u="sng" dirty="0">
              <a:solidFill>
                <a:srgbClr val="FF0000"/>
              </a:solidFill>
            </a:endParaRPr>
          </a:p>
        </p:txBody>
      </p:sp>
    </p:spTree>
    <p:extLst>
      <p:ext uri="{BB962C8B-B14F-4D97-AF65-F5344CB8AC3E}">
        <p14:creationId xmlns:p14="http://schemas.microsoft.com/office/powerpoint/2010/main" val="978494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E8704A1-C91B-42EA-8CEB-D93EF9ABD4E5}"/>
              </a:ext>
            </a:extLst>
          </p:cNvPr>
          <p:cNvSpPr>
            <a:spLocks noGrp="1"/>
          </p:cNvSpPr>
          <p:nvPr>
            <p:ph type="title"/>
          </p:nvPr>
        </p:nvSpPr>
        <p:spPr/>
        <p:txBody>
          <a:bodyPr>
            <a:noAutofit/>
          </a:bodyPr>
          <a:lstStyle/>
          <a:p>
            <a:r>
              <a:rPr lang="es-ES" sz="3600" dirty="0"/>
              <a:t>Contexto; Antecedentes ; Historia</a:t>
            </a:r>
            <a:br>
              <a:rPr lang="es-ES" sz="3600" dirty="0"/>
            </a:br>
            <a:r>
              <a:rPr lang="es-ES" sz="3600" dirty="0"/>
              <a:t>Posibles paradigmas desde donde </a:t>
            </a:r>
            <a:r>
              <a:rPr lang="es-ES" sz="3600" b="1" u="sng" dirty="0"/>
              <a:t>estudiarla/comprenderla  para hacerla acción.</a:t>
            </a:r>
            <a:endParaRPr lang="es-AR" sz="3600" b="1" u="sng" dirty="0"/>
          </a:p>
        </p:txBody>
      </p:sp>
      <p:sp>
        <p:nvSpPr>
          <p:cNvPr id="3" name="Marcador de contenido 2">
            <a:extLst>
              <a:ext uri="{FF2B5EF4-FFF2-40B4-BE49-F238E27FC236}">
                <a16:creationId xmlns:a16="http://schemas.microsoft.com/office/drawing/2014/main" id="{7733E801-F7EF-424B-83D8-80236AF5EB31}"/>
              </a:ext>
            </a:extLst>
          </p:cNvPr>
          <p:cNvSpPr>
            <a:spLocks noGrp="1"/>
          </p:cNvSpPr>
          <p:nvPr>
            <p:ph idx="1"/>
          </p:nvPr>
        </p:nvSpPr>
        <p:spPr>
          <a:xfrm>
            <a:off x="1371600" y="2618912"/>
            <a:ext cx="9601200" cy="3248487"/>
          </a:xfrm>
        </p:spPr>
        <p:txBody>
          <a:bodyPr>
            <a:normAutofit lnSpcReduction="10000"/>
          </a:bodyPr>
          <a:lstStyle/>
          <a:p>
            <a:r>
              <a:rPr lang="es-ES" sz="2800" dirty="0">
                <a:solidFill>
                  <a:srgbClr val="0070C0"/>
                </a:solidFill>
              </a:rPr>
              <a:t>¿Desde la Política? Si, claro.</a:t>
            </a:r>
          </a:p>
          <a:p>
            <a:endParaRPr lang="es-ES" sz="2800" dirty="0">
              <a:solidFill>
                <a:srgbClr val="0070C0"/>
              </a:solidFill>
            </a:endParaRPr>
          </a:p>
          <a:p>
            <a:r>
              <a:rPr lang="es-ES" sz="2800" dirty="0">
                <a:solidFill>
                  <a:srgbClr val="0070C0"/>
                </a:solidFill>
              </a:rPr>
              <a:t>¿Desde la Economía? Si, claro.</a:t>
            </a:r>
          </a:p>
          <a:p>
            <a:pPr marL="0" indent="0">
              <a:buNone/>
            </a:pPr>
            <a:endParaRPr lang="es-ES" sz="2800" dirty="0">
              <a:solidFill>
                <a:srgbClr val="0070C0"/>
              </a:solidFill>
            </a:endParaRPr>
          </a:p>
          <a:p>
            <a:r>
              <a:rPr lang="es-ES" sz="2800" dirty="0">
                <a:solidFill>
                  <a:srgbClr val="0070C0"/>
                </a:solidFill>
              </a:rPr>
              <a:t>Pero, además, hay un </a:t>
            </a:r>
            <a:r>
              <a:rPr lang="es-ES" sz="2800" b="1" u="sng" dirty="0">
                <a:solidFill>
                  <a:srgbClr val="0070C0"/>
                </a:solidFill>
              </a:rPr>
              <a:t>contexto</a:t>
            </a:r>
            <a:r>
              <a:rPr lang="es-ES" sz="2800" dirty="0">
                <a:solidFill>
                  <a:srgbClr val="0070C0"/>
                </a:solidFill>
              </a:rPr>
              <a:t> donde esto sucede y una </a:t>
            </a:r>
            <a:r>
              <a:rPr lang="es-ES" sz="2800" b="1" u="sng" dirty="0">
                <a:solidFill>
                  <a:srgbClr val="0070C0"/>
                </a:solidFill>
              </a:rPr>
              <a:t>historia</a:t>
            </a:r>
            <a:r>
              <a:rPr lang="es-ES" sz="2800" dirty="0">
                <a:solidFill>
                  <a:srgbClr val="0070C0"/>
                </a:solidFill>
              </a:rPr>
              <a:t> que nos precede y sitúa. </a:t>
            </a:r>
            <a:r>
              <a:rPr lang="es-ES" sz="1800" b="1" i="1" dirty="0">
                <a:solidFill>
                  <a:srgbClr val="7030A0"/>
                </a:solidFill>
              </a:rPr>
              <a:t>(Definición de Ignacio Lewkowicz: “Historia, entrenamiento en el pasado para poder pensar y actuar en el cambio actual”)</a:t>
            </a:r>
          </a:p>
          <a:p>
            <a:endParaRPr lang="es-AR" sz="2400" dirty="0"/>
          </a:p>
        </p:txBody>
      </p:sp>
    </p:spTree>
    <p:extLst>
      <p:ext uri="{BB962C8B-B14F-4D97-AF65-F5344CB8AC3E}">
        <p14:creationId xmlns:p14="http://schemas.microsoft.com/office/powerpoint/2010/main" val="20248328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A9300B-F781-4ED5-A112-DA492A5BD666}"/>
              </a:ext>
            </a:extLst>
          </p:cNvPr>
          <p:cNvSpPr>
            <a:spLocks noGrp="1"/>
          </p:cNvSpPr>
          <p:nvPr>
            <p:ph type="title"/>
          </p:nvPr>
        </p:nvSpPr>
        <p:spPr/>
        <p:txBody>
          <a:bodyPr>
            <a:normAutofit fontScale="90000"/>
          </a:bodyPr>
          <a:lstStyle/>
          <a:p>
            <a:r>
              <a:rPr lang="es-ES" sz="3600" dirty="0"/>
              <a:t>En 141 y 142 completa los conceptos sobre economía y medio ambiente y de conectividad de todos los procesos a nivel universal.(“Externalidades” diríamos)</a:t>
            </a:r>
            <a:endParaRPr lang="es-AR" sz="3600" dirty="0"/>
          </a:p>
        </p:txBody>
      </p:sp>
      <p:sp>
        <p:nvSpPr>
          <p:cNvPr id="3" name="Marcador de contenido 2">
            <a:extLst>
              <a:ext uri="{FF2B5EF4-FFF2-40B4-BE49-F238E27FC236}">
                <a16:creationId xmlns:a16="http://schemas.microsoft.com/office/drawing/2014/main" id="{03D10053-44E7-4FDF-8792-59B593CE60FB}"/>
              </a:ext>
            </a:extLst>
          </p:cNvPr>
          <p:cNvSpPr>
            <a:spLocks noGrp="1"/>
          </p:cNvSpPr>
          <p:nvPr>
            <p:ph idx="1"/>
          </p:nvPr>
        </p:nvSpPr>
        <p:spPr/>
        <p:txBody>
          <a:bodyPr>
            <a:noAutofit/>
          </a:bodyPr>
          <a:lstStyle/>
          <a:p>
            <a:pPr algn="just"/>
            <a:r>
              <a:rPr lang="es-ES" dirty="0">
                <a:solidFill>
                  <a:srgbClr val="0070C0"/>
                </a:solidFill>
              </a:rPr>
              <a:t>“Por otra parte, el crecimiento económico tiende a producir automatismos y a homogeneizar, en orden a simplificar procedimientos y a reducir costos. Por eso es </a:t>
            </a:r>
            <a:r>
              <a:rPr lang="es-ES" dirty="0">
                <a:solidFill>
                  <a:srgbClr val="FF0000"/>
                </a:solidFill>
              </a:rPr>
              <a:t>necesaria una ecología económica</a:t>
            </a:r>
            <a:r>
              <a:rPr lang="es-ES" dirty="0">
                <a:solidFill>
                  <a:srgbClr val="0070C0"/>
                </a:solidFill>
              </a:rPr>
              <a:t>, capaz de obligar a considerar la realidad de manera más amplia.”</a:t>
            </a:r>
          </a:p>
          <a:p>
            <a:pPr algn="just"/>
            <a:r>
              <a:rPr lang="es-ES" dirty="0">
                <a:solidFill>
                  <a:srgbClr val="0070C0"/>
                </a:solidFill>
              </a:rPr>
              <a:t>“Hoy el análisis de los problemas ambientales es inseparable del análisis de los contextos humanos, familiares, laborales, urbanos, y de la relación de cada persona consigo misma, que genera un determinado modo de relacionarse con los demás y con el ambiente. Hay una interacción entre los ecosistemas y entre los diversos mundos de referencia social, y así se muestra una vez más que «el todo es superior a la parte»”</a:t>
            </a:r>
          </a:p>
          <a:p>
            <a:pPr algn="just"/>
            <a:r>
              <a:rPr lang="es-ES" dirty="0">
                <a:solidFill>
                  <a:srgbClr val="0070C0"/>
                </a:solidFill>
              </a:rPr>
              <a:t>“Así, por ejemplo, el </a:t>
            </a:r>
            <a:r>
              <a:rPr lang="es-ES" sz="2400" dirty="0">
                <a:solidFill>
                  <a:srgbClr val="FF0000"/>
                </a:solidFill>
              </a:rPr>
              <a:t>consumo de narcóticos en las sociedades opulentas </a:t>
            </a:r>
            <a:r>
              <a:rPr lang="es-ES" dirty="0">
                <a:solidFill>
                  <a:srgbClr val="0070C0"/>
                </a:solidFill>
              </a:rPr>
              <a:t>provoca una constante y creciente demanda de productos originados en </a:t>
            </a:r>
            <a:r>
              <a:rPr lang="es-ES" dirty="0">
                <a:solidFill>
                  <a:srgbClr val="FF0000"/>
                </a:solidFill>
              </a:rPr>
              <a:t>regiones empobrecidas, donde se corrompen conductas, se destruyen vidas y se termina degradando el ambiente.”</a:t>
            </a:r>
            <a:endParaRPr lang="es-AR" dirty="0">
              <a:solidFill>
                <a:srgbClr val="FF0000"/>
              </a:solidFill>
            </a:endParaRPr>
          </a:p>
        </p:txBody>
      </p:sp>
    </p:spTree>
    <p:extLst>
      <p:ext uri="{BB962C8B-B14F-4D97-AF65-F5344CB8AC3E}">
        <p14:creationId xmlns:p14="http://schemas.microsoft.com/office/powerpoint/2010/main" val="1918989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375256-A3A2-4356-AEF8-719A697A6605}"/>
              </a:ext>
            </a:extLst>
          </p:cNvPr>
          <p:cNvSpPr>
            <a:spLocks noGrp="1"/>
          </p:cNvSpPr>
          <p:nvPr>
            <p:ph type="title"/>
          </p:nvPr>
        </p:nvSpPr>
        <p:spPr/>
        <p:txBody>
          <a:bodyPr>
            <a:normAutofit/>
          </a:bodyPr>
          <a:lstStyle/>
          <a:p>
            <a:r>
              <a:rPr lang="es-ES" sz="4000" dirty="0"/>
              <a:t>Ecología Cultural (II). de </a:t>
            </a:r>
            <a:r>
              <a:rPr lang="es-ES" sz="3200" b="1" u="sng" dirty="0"/>
              <a:t>La Identidad Común </a:t>
            </a:r>
            <a:r>
              <a:rPr lang="es-ES" sz="3200" dirty="0"/>
              <a:t>de un lugar, nos habla el Papa.(143-146).</a:t>
            </a:r>
            <a:br>
              <a:rPr lang="es-ES" sz="3200" dirty="0"/>
            </a:br>
            <a:r>
              <a:rPr lang="es-ES" sz="2700" dirty="0"/>
              <a:t>¿Qué es la cultura? “La acción del Hombre sobre la Creación” </a:t>
            </a:r>
            <a:r>
              <a:rPr lang="es-ES" sz="1600" i="1" dirty="0"/>
              <a:t>J.D.P</a:t>
            </a:r>
            <a:endParaRPr lang="es-AR" sz="1600" i="1" dirty="0"/>
          </a:p>
        </p:txBody>
      </p:sp>
      <p:sp>
        <p:nvSpPr>
          <p:cNvPr id="3" name="Marcador de contenido 2">
            <a:extLst>
              <a:ext uri="{FF2B5EF4-FFF2-40B4-BE49-F238E27FC236}">
                <a16:creationId xmlns:a16="http://schemas.microsoft.com/office/drawing/2014/main" id="{053BCA67-2517-419F-AD8E-37850FFC368F}"/>
              </a:ext>
            </a:extLst>
          </p:cNvPr>
          <p:cNvSpPr>
            <a:spLocks noGrp="1"/>
          </p:cNvSpPr>
          <p:nvPr>
            <p:ph idx="1"/>
          </p:nvPr>
        </p:nvSpPr>
        <p:spPr/>
        <p:txBody>
          <a:bodyPr>
            <a:noAutofit/>
          </a:bodyPr>
          <a:lstStyle/>
          <a:p>
            <a:pPr algn="just"/>
            <a:r>
              <a:rPr lang="es-ES" dirty="0">
                <a:solidFill>
                  <a:srgbClr val="0070C0"/>
                </a:solidFill>
              </a:rPr>
              <a:t>“Es la cultura no sólo en el sentido de los monumentos del pasado, sino especialmente en su sentido vivo, dinámico y participativo, que no puede excluirse a la hora de repensar la relación del ser humano con el ambiente”.</a:t>
            </a:r>
          </a:p>
          <a:p>
            <a:pPr algn="just"/>
            <a:r>
              <a:rPr lang="es-ES" dirty="0">
                <a:solidFill>
                  <a:srgbClr val="0070C0"/>
                </a:solidFill>
              </a:rPr>
              <a:t>“Hace falta incorporar la perspectiva de los </a:t>
            </a:r>
            <a:r>
              <a:rPr lang="es-ES" b="1" u="sng" dirty="0">
                <a:solidFill>
                  <a:srgbClr val="FF0000"/>
                </a:solidFill>
              </a:rPr>
              <a:t>derechos de los pueblos y las culturas</a:t>
            </a:r>
            <a:r>
              <a:rPr lang="es-ES" dirty="0">
                <a:solidFill>
                  <a:srgbClr val="FF0000"/>
                </a:solidFill>
              </a:rPr>
              <a:t>, </a:t>
            </a:r>
            <a:r>
              <a:rPr lang="es-ES" dirty="0">
                <a:solidFill>
                  <a:srgbClr val="0070C0"/>
                </a:solidFill>
              </a:rPr>
              <a:t>y así entender que el desarrollo de un grupo social supone un proceso histórico dentro de un contexto cultural y requiere del continuado protagonismo de los actores sociales locales desde su propia cultura. </a:t>
            </a:r>
            <a:r>
              <a:rPr lang="es-ES" b="1" u="sng" dirty="0">
                <a:solidFill>
                  <a:srgbClr val="0070C0"/>
                </a:solidFill>
              </a:rPr>
              <a:t>Ni siquiera la noción de calidad de vida puede imponerse, </a:t>
            </a:r>
            <a:r>
              <a:rPr lang="es-ES" dirty="0">
                <a:solidFill>
                  <a:srgbClr val="0070C0"/>
                </a:solidFill>
              </a:rPr>
              <a:t>sino que debe entenderse dentro del mundo de símbolos y hábitos propios de cada grupo humano”.</a:t>
            </a:r>
          </a:p>
          <a:p>
            <a:pPr algn="just"/>
            <a:r>
              <a:rPr lang="es-ES" b="1" u="sng" dirty="0">
                <a:solidFill>
                  <a:srgbClr val="FF0000"/>
                </a:solidFill>
              </a:rPr>
              <a:t>“La desaparición de una cultura puede ser tanto o más grave que la desaparición de una especie animal o vegetal</a:t>
            </a:r>
            <a:r>
              <a:rPr lang="es-ES" dirty="0">
                <a:solidFill>
                  <a:srgbClr val="0070C0"/>
                </a:solidFill>
              </a:rPr>
              <a:t>. La imposición de un estilo hegemónico de vida ligado a un modo de producción puede ser tan dañina como la </a:t>
            </a:r>
            <a:r>
              <a:rPr lang="es-AR" dirty="0">
                <a:solidFill>
                  <a:srgbClr val="0070C0"/>
                </a:solidFill>
              </a:rPr>
              <a:t>alteración de los ecosistemas”.</a:t>
            </a:r>
          </a:p>
        </p:txBody>
      </p:sp>
    </p:spTree>
    <p:extLst>
      <p:ext uri="{BB962C8B-B14F-4D97-AF65-F5344CB8AC3E}">
        <p14:creationId xmlns:p14="http://schemas.microsoft.com/office/powerpoint/2010/main" val="31598219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33AEDDF-213C-489B-92B6-1CDE1E42C43B}"/>
              </a:ext>
            </a:extLst>
          </p:cNvPr>
          <p:cNvSpPr>
            <a:spLocks noGrp="1"/>
          </p:cNvSpPr>
          <p:nvPr>
            <p:ph type="title"/>
          </p:nvPr>
        </p:nvSpPr>
        <p:spPr/>
        <p:txBody>
          <a:bodyPr>
            <a:normAutofit/>
          </a:bodyPr>
          <a:lstStyle/>
          <a:p>
            <a:r>
              <a:rPr lang="es-ES" sz="4000" dirty="0"/>
              <a:t>Cultura y Pueblos Originarios (146)</a:t>
            </a:r>
            <a:br>
              <a:rPr lang="es-ES" sz="4000" dirty="0"/>
            </a:br>
            <a:r>
              <a:rPr lang="es-ES" sz="2400" dirty="0"/>
              <a:t>Da pie, para al menos dejar apuntada una cuestión sobre la cual volver: MIGRACIONES.</a:t>
            </a:r>
            <a:endParaRPr lang="es-AR" sz="4000" dirty="0"/>
          </a:p>
        </p:txBody>
      </p:sp>
      <p:sp>
        <p:nvSpPr>
          <p:cNvPr id="3" name="Marcador de contenido 2">
            <a:extLst>
              <a:ext uri="{FF2B5EF4-FFF2-40B4-BE49-F238E27FC236}">
                <a16:creationId xmlns:a16="http://schemas.microsoft.com/office/drawing/2014/main" id="{E34FFD24-5346-4AD5-A07C-E47FA945A482}"/>
              </a:ext>
            </a:extLst>
          </p:cNvPr>
          <p:cNvSpPr>
            <a:spLocks noGrp="1"/>
          </p:cNvSpPr>
          <p:nvPr>
            <p:ph idx="1"/>
          </p:nvPr>
        </p:nvSpPr>
        <p:spPr>
          <a:xfrm>
            <a:off x="1371600" y="1828800"/>
            <a:ext cx="9601200" cy="4038600"/>
          </a:xfrm>
        </p:spPr>
        <p:txBody>
          <a:bodyPr>
            <a:noAutofit/>
          </a:bodyPr>
          <a:lstStyle/>
          <a:p>
            <a:pPr algn="just"/>
            <a:r>
              <a:rPr lang="es-ES" sz="2400" dirty="0">
                <a:solidFill>
                  <a:srgbClr val="0070C0"/>
                </a:solidFill>
              </a:rPr>
              <a:t>“En este sentido, es indispensable prestar especial atención a las comunidades aborígenes con sus tradiciones culturales. No son una simple minoría entre otras, sino que deben convertirse en los principales interlocutores, sobre todo a la hora de avanzar en grandes proyectos que afecten a sus espacios. </a:t>
            </a:r>
            <a:r>
              <a:rPr lang="es-ES" sz="2400" b="1" u="sng" dirty="0">
                <a:solidFill>
                  <a:srgbClr val="0070C0"/>
                </a:solidFill>
              </a:rPr>
              <a:t>Para ellos, la tierra no es un bien económico, sino don de Dios y de los antepasados que descansan en ella, </a:t>
            </a:r>
            <a:r>
              <a:rPr lang="es-ES" sz="2400" dirty="0">
                <a:solidFill>
                  <a:srgbClr val="0070C0"/>
                </a:solidFill>
              </a:rPr>
              <a:t>un espacio sagrado con el cual necesitan interactuar para sostener su identidad y sus valores. </a:t>
            </a:r>
            <a:r>
              <a:rPr lang="es-ES" sz="2400" b="1" u="sng" dirty="0">
                <a:solidFill>
                  <a:srgbClr val="0070C0"/>
                </a:solidFill>
              </a:rPr>
              <a:t>Cuando permanecen en sus territorios, son precisamente ellos quienes mejor los cuidan. </a:t>
            </a:r>
            <a:r>
              <a:rPr lang="es-ES" sz="2400" dirty="0">
                <a:solidFill>
                  <a:srgbClr val="0070C0"/>
                </a:solidFill>
              </a:rPr>
              <a:t>Sin embargo, en diversas partes del mundo, </a:t>
            </a:r>
            <a:r>
              <a:rPr lang="es-ES" sz="2400" b="1" u="sng" dirty="0">
                <a:solidFill>
                  <a:srgbClr val="0070C0"/>
                </a:solidFill>
              </a:rPr>
              <a:t>son objeto de presiones para que abandonen sus tierras a fin de dejarlas libres para proyectos extractivos y agropecuarios </a:t>
            </a:r>
            <a:r>
              <a:rPr lang="es-ES" sz="2400" dirty="0">
                <a:solidFill>
                  <a:srgbClr val="0070C0"/>
                </a:solidFill>
              </a:rPr>
              <a:t>que no prestan atención a la degradación de la naturaleza y de la cultura”.</a:t>
            </a:r>
            <a:endParaRPr lang="es-AR" sz="2400" dirty="0">
              <a:solidFill>
                <a:srgbClr val="0070C0"/>
              </a:solidFill>
            </a:endParaRPr>
          </a:p>
        </p:txBody>
      </p:sp>
    </p:spTree>
    <p:extLst>
      <p:ext uri="{BB962C8B-B14F-4D97-AF65-F5344CB8AC3E}">
        <p14:creationId xmlns:p14="http://schemas.microsoft.com/office/powerpoint/2010/main" val="1684154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ABC0AD2B-F7CA-4961-A861-26555E7D4CF2}"/>
              </a:ext>
            </a:extLst>
          </p:cNvPr>
          <p:cNvSpPr>
            <a:spLocks noGrp="1"/>
          </p:cNvSpPr>
          <p:nvPr>
            <p:ph type="title"/>
          </p:nvPr>
        </p:nvSpPr>
        <p:spPr/>
        <p:txBody>
          <a:bodyPr>
            <a:normAutofit/>
          </a:bodyPr>
          <a:lstStyle/>
          <a:p>
            <a:r>
              <a:rPr lang="es-ES" sz="3600" dirty="0"/>
              <a:t>MIGRACIONES, Aquí y ahora; La muy rica experiencia argentina</a:t>
            </a:r>
            <a:endParaRPr lang="es-AR" sz="3600" dirty="0"/>
          </a:p>
        </p:txBody>
      </p:sp>
      <p:pic>
        <p:nvPicPr>
          <p:cNvPr id="7" name="Picture 2">
            <a:extLst>
              <a:ext uri="{FF2B5EF4-FFF2-40B4-BE49-F238E27FC236}">
                <a16:creationId xmlns:a16="http://schemas.microsoft.com/office/drawing/2014/main" id="{616F7A46-6CBB-4A85-85F8-CFB1D8F2463F}"/>
              </a:ext>
            </a:extLst>
          </p:cNvPr>
          <p:cNvPicPr>
            <a:picLocks noGrp="1" noChangeAspect="1" noChangeArrowheads="1"/>
          </p:cNvPicPr>
          <p:nvPr>
            <p:ph sz="half" idx="1"/>
          </p:nvPr>
        </p:nvPicPr>
        <p:blipFill>
          <a:blip r:embed="rId2" cstate="print"/>
          <a:srcRect/>
          <a:stretch>
            <a:fillRect/>
          </a:stretch>
        </p:blipFill>
        <p:spPr bwMode="auto">
          <a:xfrm>
            <a:off x="1371600" y="2459552"/>
            <a:ext cx="4448175" cy="3234295"/>
          </a:xfrm>
          <a:prstGeom prst="rect">
            <a:avLst/>
          </a:prstGeom>
          <a:noFill/>
          <a:ln w="9525">
            <a:noFill/>
            <a:miter lim="800000"/>
            <a:headEnd/>
            <a:tailEnd/>
          </a:ln>
        </p:spPr>
      </p:pic>
      <p:graphicFrame>
        <p:nvGraphicFramePr>
          <p:cNvPr id="8" name="2 Gráfico">
            <a:extLst>
              <a:ext uri="{FF2B5EF4-FFF2-40B4-BE49-F238E27FC236}">
                <a16:creationId xmlns:a16="http://schemas.microsoft.com/office/drawing/2014/main" id="{1C9A4A76-A56B-4E36-83B6-83A4A24B3CED}"/>
              </a:ext>
            </a:extLst>
          </p:cNvPr>
          <p:cNvGraphicFramePr>
            <a:graphicFrameLocks noGrp="1"/>
          </p:cNvGraphicFramePr>
          <p:nvPr>
            <p:ph sz="half" idx="2"/>
          </p:nvPr>
        </p:nvGraphicFramePr>
        <p:xfrm>
          <a:off x="6524625" y="2286000"/>
          <a:ext cx="4448175" cy="3581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437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CA8AB95-6D82-43F8-9432-FE1C7B3F9505}"/>
              </a:ext>
            </a:extLst>
          </p:cNvPr>
          <p:cNvSpPr>
            <a:spLocks noGrp="1"/>
          </p:cNvSpPr>
          <p:nvPr>
            <p:ph type="title"/>
          </p:nvPr>
        </p:nvSpPr>
        <p:spPr/>
        <p:txBody>
          <a:bodyPr>
            <a:normAutofit fontScale="90000"/>
          </a:bodyPr>
          <a:lstStyle/>
          <a:p>
            <a:r>
              <a:rPr lang="es-ES" sz="2400" dirty="0"/>
              <a:t>Dos propuestas al respecto:</a:t>
            </a:r>
            <a:br>
              <a:rPr lang="es-ES" sz="2400" dirty="0"/>
            </a:br>
            <a:r>
              <a:rPr lang="es-ES" sz="2400" b="1" u="sng" dirty="0">
                <a:solidFill>
                  <a:srgbClr val="0070C0"/>
                </a:solidFill>
              </a:rPr>
              <a:t>A quien está : Urbanización</a:t>
            </a:r>
            <a:r>
              <a:rPr lang="es-ES" sz="2400" dirty="0"/>
              <a:t>, completar el proceso de integración y sustentabilidad.</a:t>
            </a:r>
            <a:br>
              <a:rPr lang="es-ES" sz="2400" dirty="0"/>
            </a:br>
            <a:r>
              <a:rPr lang="es-ES" sz="2400" dirty="0"/>
              <a:t>Pero, además :Existen grandes </a:t>
            </a:r>
            <a:r>
              <a:rPr lang="es-ES" sz="2400" b="1" u="sng" dirty="0">
                <a:solidFill>
                  <a:srgbClr val="0070C0"/>
                </a:solidFill>
              </a:rPr>
              <a:t>proyectos estratégicos que bien podrían receptar corrientes migratorias</a:t>
            </a:r>
            <a:r>
              <a:rPr lang="es-ES" sz="2400" dirty="0"/>
              <a:t>: Canalización del Rio Bermejo p.ejemplo</a:t>
            </a:r>
            <a:endParaRPr lang="es-AR" sz="2400" dirty="0"/>
          </a:p>
        </p:txBody>
      </p:sp>
      <p:pic>
        <p:nvPicPr>
          <p:cNvPr id="5" name="Picture 2">
            <a:extLst>
              <a:ext uri="{FF2B5EF4-FFF2-40B4-BE49-F238E27FC236}">
                <a16:creationId xmlns:a16="http://schemas.microsoft.com/office/drawing/2014/main" id="{583F1CE0-7A82-4683-A12F-482FE7C64666}"/>
              </a:ext>
            </a:extLst>
          </p:cNvPr>
          <p:cNvPicPr>
            <a:picLocks noGrp="1" noChangeAspect="1" noChangeArrowheads="1"/>
          </p:cNvPicPr>
          <p:nvPr>
            <p:ph sz="half" idx="1"/>
          </p:nvPr>
        </p:nvPicPr>
        <p:blipFill>
          <a:blip r:embed="rId2" cstate="print"/>
          <a:srcRect/>
          <a:stretch>
            <a:fillRect/>
          </a:stretch>
        </p:blipFill>
        <p:spPr bwMode="auto">
          <a:xfrm>
            <a:off x="1690687" y="2909884"/>
            <a:ext cx="4610100" cy="2823686"/>
          </a:xfrm>
          <a:prstGeom prst="rect">
            <a:avLst/>
          </a:prstGeom>
          <a:noFill/>
          <a:ln w="9525">
            <a:noFill/>
            <a:miter lim="800000"/>
            <a:headEnd/>
            <a:tailEnd/>
          </a:ln>
        </p:spPr>
      </p:pic>
      <p:pic>
        <p:nvPicPr>
          <p:cNvPr id="6" name="Picture 9" descr="DSC02535">
            <a:extLst>
              <a:ext uri="{FF2B5EF4-FFF2-40B4-BE49-F238E27FC236}">
                <a16:creationId xmlns:a16="http://schemas.microsoft.com/office/drawing/2014/main" id="{4136F307-9DD5-460A-BC44-64E9AE0211C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034212" y="2858880"/>
            <a:ext cx="4560570" cy="323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92627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B8825F-B4C4-4D10-A521-540C308672DA}"/>
              </a:ext>
            </a:extLst>
          </p:cNvPr>
          <p:cNvSpPr>
            <a:spLocks noGrp="1"/>
          </p:cNvSpPr>
          <p:nvPr>
            <p:ph type="title"/>
          </p:nvPr>
        </p:nvSpPr>
        <p:spPr/>
        <p:txBody>
          <a:bodyPr>
            <a:normAutofit fontScale="90000"/>
          </a:bodyPr>
          <a:lstStyle/>
          <a:p>
            <a:r>
              <a:rPr lang="es-ES" sz="4000" dirty="0"/>
              <a:t>III Ecología de la Vida Cotidiana</a:t>
            </a:r>
            <a:br>
              <a:rPr lang="es-ES" sz="4000" dirty="0"/>
            </a:br>
            <a:r>
              <a:rPr lang="es-ES" sz="2400" dirty="0"/>
              <a:t>147 “Para que pueda hablarse de un autentico desarrollo, habrá que asegurar que se produzca una mejora integral en la calidad de vida humana”</a:t>
            </a:r>
            <a:endParaRPr lang="es-AR" sz="4000" dirty="0"/>
          </a:p>
        </p:txBody>
      </p:sp>
      <p:sp>
        <p:nvSpPr>
          <p:cNvPr id="3" name="Marcador de contenido 2">
            <a:extLst>
              <a:ext uri="{FF2B5EF4-FFF2-40B4-BE49-F238E27FC236}">
                <a16:creationId xmlns:a16="http://schemas.microsoft.com/office/drawing/2014/main" id="{A34E0468-5F27-453E-9F8B-27AC8803A0B5}"/>
              </a:ext>
            </a:extLst>
          </p:cNvPr>
          <p:cNvSpPr>
            <a:spLocks noGrp="1"/>
          </p:cNvSpPr>
          <p:nvPr>
            <p:ph idx="1"/>
          </p:nvPr>
        </p:nvSpPr>
        <p:spPr>
          <a:xfrm>
            <a:off x="1371600" y="1828801"/>
            <a:ext cx="9601200" cy="4038600"/>
          </a:xfrm>
        </p:spPr>
        <p:txBody>
          <a:bodyPr>
            <a:noAutofit/>
          </a:bodyPr>
          <a:lstStyle/>
          <a:p>
            <a:pPr algn="just"/>
            <a:r>
              <a:rPr lang="es-ES" dirty="0">
                <a:solidFill>
                  <a:srgbClr val="0070C0"/>
                </a:solidFill>
              </a:rPr>
              <a:t>148 “A veces es encomiable la ecología humana que pueden desarrollar los pobres en medio de tantas limitaciones. La sensación de asfixia producida por la aglomeración en residencias y espacios con alta densidad poblacional se contrarresta si se desarrollan relaciones humanas cercanas y cálidas, </a:t>
            </a:r>
            <a:r>
              <a:rPr lang="es-ES" b="1" u="sng" dirty="0">
                <a:solidFill>
                  <a:srgbClr val="C00000"/>
                </a:solidFill>
              </a:rPr>
              <a:t>si se crean comunidades, </a:t>
            </a:r>
            <a:r>
              <a:rPr lang="es-ES" dirty="0">
                <a:solidFill>
                  <a:srgbClr val="0070C0"/>
                </a:solidFill>
              </a:rPr>
              <a:t>si los límites del ambiente se compensan en el interior de cada persona, que se siente contenida por una red de comunión y de pertenencia. De ese modo, cualquier lugar deja de ser un infierno y se convierte en el contexto de una vida digna”.</a:t>
            </a:r>
          </a:p>
          <a:p>
            <a:pPr algn="just"/>
            <a:r>
              <a:rPr lang="es-ES" dirty="0">
                <a:solidFill>
                  <a:srgbClr val="0070C0"/>
                </a:solidFill>
              </a:rPr>
              <a:t>149 “También es cierto que la carencia extrema que se vive en algunos ambientes que no poseen armonía, amplitud y posibilidades de integración facilita la aparición de comportamientos inhumanos y la manipulación de las personas por parte de organizaciones criminales” y continua: “</a:t>
            </a:r>
            <a:r>
              <a:rPr lang="es-ES" dirty="0">
                <a:solidFill>
                  <a:srgbClr val="C00000"/>
                </a:solidFill>
              </a:rPr>
              <a:t>Muchas personas en estas condiciones son capaces de tejer lazos de pertenencia y de convivencia que convierten el hacinamiento en una experiencia comunitaria</a:t>
            </a:r>
            <a:r>
              <a:rPr lang="es-ES" dirty="0">
                <a:solidFill>
                  <a:srgbClr val="0070C0"/>
                </a:solidFill>
              </a:rPr>
              <a:t> donde se rompen las paredes del yo y se superan las barreras del egoísmo”.</a:t>
            </a:r>
          </a:p>
          <a:p>
            <a:pPr algn="just"/>
            <a:r>
              <a:rPr lang="es-ES" dirty="0">
                <a:solidFill>
                  <a:srgbClr val="0070C0"/>
                </a:solidFill>
              </a:rPr>
              <a:t>¿ Que es una Comunidad? &gt; démosle una vuelta a esta pregunta</a:t>
            </a:r>
            <a:endParaRPr lang="es-AR" dirty="0">
              <a:solidFill>
                <a:srgbClr val="0070C0"/>
              </a:solidFill>
            </a:endParaRPr>
          </a:p>
        </p:txBody>
      </p:sp>
    </p:spTree>
    <p:extLst>
      <p:ext uri="{BB962C8B-B14F-4D97-AF65-F5344CB8AC3E}">
        <p14:creationId xmlns:p14="http://schemas.microsoft.com/office/powerpoint/2010/main" val="20018345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9D4798-80E0-4F93-974E-37BF123E8D77}"/>
              </a:ext>
            </a:extLst>
          </p:cNvPr>
          <p:cNvSpPr>
            <a:spLocks noGrp="1"/>
          </p:cNvSpPr>
          <p:nvPr>
            <p:ph type="title"/>
          </p:nvPr>
        </p:nvSpPr>
        <p:spPr/>
        <p:txBody>
          <a:bodyPr>
            <a:normAutofit fontScale="90000"/>
          </a:bodyPr>
          <a:lstStyle/>
          <a:p>
            <a:r>
              <a:rPr lang="es-ES" sz="3600" dirty="0"/>
              <a:t>¿Que es “La Comunidad”?</a:t>
            </a:r>
            <a:br>
              <a:rPr lang="es-ES" sz="3600" dirty="0"/>
            </a:br>
            <a:r>
              <a:rPr lang="es-ES" sz="2400" dirty="0"/>
              <a:t>El epilogo de la presentación del entonces Presidente de la Republica, en el Primer Congreso Nacional de Filosofía, en la Universidad Nacional de Cuyo, en 1949; viene en nuestra ayuda:</a:t>
            </a:r>
            <a:endParaRPr lang="es-AR" sz="3600" dirty="0"/>
          </a:p>
        </p:txBody>
      </p:sp>
      <p:sp>
        <p:nvSpPr>
          <p:cNvPr id="3" name="Marcador de contenido 2">
            <a:extLst>
              <a:ext uri="{FF2B5EF4-FFF2-40B4-BE49-F238E27FC236}">
                <a16:creationId xmlns:a16="http://schemas.microsoft.com/office/drawing/2014/main" id="{BA416F2C-06BC-49D4-ABD7-CFE60C2B309F}"/>
              </a:ext>
            </a:extLst>
          </p:cNvPr>
          <p:cNvSpPr>
            <a:spLocks noGrp="1"/>
          </p:cNvSpPr>
          <p:nvPr>
            <p:ph idx="1"/>
          </p:nvPr>
        </p:nvSpPr>
        <p:spPr>
          <a:xfrm>
            <a:off x="1371600" y="2592280"/>
            <a:ext cx="9601200" cy="3275120"/>
          </a:xfrm>
        </p:spPr>
        <p:txBody>
          <a:bodyPr>
            <a:normAutofit fontScale="92500"/>
          </a:bodyPr>
          <a:lstStyle/>
          <a:p>
            <a:pPr algn="just"/>
            <a:r>
              <a:rPr lang="es-ES" sz="2800" dirty="0">
                <a:solidFill>
                  <a:srgbClr val="0070C0"/>
                </a:solidFill>
              </a:rPr>
              <a:t>“Esta Comunidad que persigue fines espirituales y materiales, que tiende a superarse, que anhela mejorar y ser mas justa, mas buena y mas feliz , en la que </a:t>
            </a:r>
            <a:r>
              <a:rPr lang="es-ES" sz="2800" dirty="0">
                <a:solidFill>
                  <a:srgbClr val="FF0000"/>
                </a:solidFill>
              </a:rPr>
              <a:t>el individuo puede realizarse y realizarla simultáneamente</a:t>
            </a:r>
            <a:r>
              <a:rPr lang="es-ES" sz="2800" dirty="0">
                <a:solidFill>
                  <a:srgbClr val="0070C0"/>
                </a:solidFill>
              </a:rPr>
              <a:t>, dará al hombre futuro la bienvenida desde su alta torre con la noble convicción de Spinoza :&lt; Sentimos, experimentamos, que somos eternos&gt;”</a:t>
            </a:r>
          </a:p>
          <a:p>
            <a:pPr algn="just"/>
            <a:r>
              <a:rPr lang="es-ES" sz="2800" dirty="0">
                <a:solidFill>
                  <a:schemeClr val="tx1"/>
                </a:solidFill>
              </a:rPr>
              <a:t>El concepto no pierde vigencia tanto si lo aplicamos a la Comunidad Nacional , como a la Local/Territorial.</a:t>
            </a:r>
            <a:endParaRPr lang="es-AR" sz="2800" dirty="0">
              <a:solidFill>
                <a:schemeClr val="tx1"/>
              </a:solidFill>
            </a:endParaRPr>
          </a:p>
        </p:txBody>
      </p:sp>
    </p:spTree>
    <p:extLst>
      <p:ext uri="{BB962C8B-B14F-4D97-AF65-F5344CB8AC3E}">
        <p14:creationId xmlns:p14="http://schemas.microsoft.com/office/powerpoint/2010/main" val="7283459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1BB1A4-06B5-4C2B-989B-CF90C0E1EBA5}"/>
              </a:ext>
            </a:extLst>
          </p:cNvPr>
          <p:cNvSpPr>
            <a:spLocks noGrp="1"/>
          </p:cNvSpPr>
          <p:nvPr>
            <p:ph type="title"/>
          </p:nvPr>
        </p:nvSpPr>
        <p:spPr/>
        <p:txBody>
          <a:bodyPr>
            <a:normAutofit/>
          </a:bodyPr>
          <a:lstStyle/>
          <a:p>
            <a:r>
              <a:rPr lang="es-ES" sz="2400" b="1" dirty="0"/>
              <a:t>La Interrelación ESPACIO&lt;&gt; CONDUCTA HUMANA</a:t>
            </a:r>
            <a:r>
              <a:rPr lang="es-ES" sz="2400" dirty="0"/>
              <a:t>; Recomendaciones que vienen al caso, teniendo en cuenta que de los 7 mil millones de Habitantes del Mundo , hoy, el 92% vive en Ciudades. </a:t>
            </a:r>
            <a:br>
              <a:rPr lang="es-ES" sz="2400" dirty="0"/>
            </a:br>
            <a:r>
              <a:rPr lang="es-ES" sz="2400" dirty="0"/>
              <a:t>150-151</a:t>
            </a:r>
            <a:endParaRPr lang="es-AR" sz="2400" dirty="0"/>
          </a:p>
        </p:txBody>
      </p:sp>
      <p:sp>
        <p:nvSpPr>
          <p:cNvPr id="3" name="Marcador de contenido 2">
            <a:extLst>
              <a:ext uri="{FF2B5EF4-FFF2-40B4-BE49-F238E27FC236}">
                <a16:creationId xmlns:a16="http://schemas.microsoft.com/office/drawing/2014/main" id="{82817E43-0447-44F6-B43B-BF91A67EE94A}"/>
              </a:ext>
            </a:extLst>
          </p:cNvPr>
          <p:cNvSpPr>
            <a:spLocks noGrp="1"/>
          </p:cNvSpPr>
          <p:nvPr>
            <p:ph idx="1"/>
          </p:nvPr>
        </p:nvSpPr>
        <p:spPr/>
        <p:txBody>
          <a:bodyPr>
            <a:normAutofit fontScale="25000" lnSpcReduction="20000"/>
          </a:bodyPr>
          <a:lstStyle/>
          <a:p>
            <a:pPr algn="just"/>
            <a:r>
              <a:rPr lang="es-ES" sz="8000" dirty="0">
                <a:solidFill>
                  <a:srgbClr val="0070C0"/>
                </a:solidFill>
              </a:rPr>
              <a:t>“Dada la interrelación entre el espacio y la conducta humana, quienes diseñan edificios, barrios, espacios públicos y ciudades necesitan del aporte de diversas disciplinas que permitan entender los procesos, el simbolismo y los comportamientos de las personas. No basta la búsqueda de la belleza en el diseño, porque más valioso todavía es el servicio a otra belleza: la calidad de vida de las personas, su adaptación al ambiente, el encuentro y la ayuda mutua. También por eso es tan importante que </a:t>
            </a:r>
            <a:r>
              <a:rPr lang="es-ES" sz="8000" dirty="0">
                <a:solidFill>
                  <a:srgbClr val="C00000"/>
                </a:solidFill>
              </a:rPr>
              <a:t>las perspectivas de los pobladores </a:t>
            </a:r>
            <a:r>
              <a:rPr lang="es-ES" sz="8000" dirty="0">
                <a:solidFill>
                  <a:srgbClr val="0070C0"/>
                </a:solidFill>
              </a:rPr>
              <a:t>siempre completen el </a:t>
            </a:r>
            <a:r>
              <a:rPr lang="es-AR" sz="8000" dirty="0">
                <a:solidFill>
                  <a:srgbClr val="0070C0"/>
                </a:solidFill>
              </a:rPr>
              <a:t>análisis del planeamiento urbano.”</a:t>
            </a:r>
          </a:p>
          <a:p>
            <a:pPr algn="just"/>
            <a:r>
              <a:rPr lang="es-AR" sz="8000" dirty="0">
                <a:solidFill>
                  <a:srgbClr val="0070C0"/>
                </a:solidFill>
              </a:rPr>
              <a:t>“</a:t>
            </a:r>
            <a:r>
              <a:rPr lang="es-ES" sz="8000" dirty="0">
                <a:solidFill>
                  <a:srgbClr val="0070C0"/>
                </a:solidFill>
              </a:rPr>
              <a:t>Hace falta cuidar los lugares comunes, los marcos visuales y los hitos urbanos que acrecientan nuestro sentido de pertenencia, </a:t>
            </a:r>
            <a:r>
              <a:rPr lang="es-ES" sz="8000" dirty="0">
                <a:solidFill>
                  <a:srgbClr val="C00000"/>
                </a:solidFill>
              </a:rPr>
              <a:t>nuestra sensación de arraigo, nuestro sentimiento de ;«estar en casa» dentro de la ciudad que nos contiene y nos une</a:t>
            </a:r>
            <a:r>
              <a:rPr lang="es-ES" sz="8000" dirty="0">
                <a:solidFill>
                  <a:srgbClr val="0070C0"/>
                </a:solidFill>
              </a:rPr>
              <a:t>. Es importante que las diferentes partes de una ciudad estén bien integradas y que los habitantes puedan tener una visión de conjunto, en lugar de encerrarse en un barrio privándose de vivir la ciudad entera como un espacio propio compartido con los demás”. </a:t>
            </a:r>
            <a:endParaRPr lang="es-AR" sz="8000" dirty="0">
              <a:solidFill>
                <a:srgbClr val="0070C0"/>
              </a:solidFill>
            </a:endParaRPr>
          </a:p>
          <a:p>
            <a:pPr algn="just"/>
            <a:endParaRPr lang="es-AR" dirty="0">
              <a:solidFill>
                <a:srgbClr val="0070C0"/>
              </a:solidFill>
            </a:endParaRPr>
          </a:p>
        </p:txBody>
      </p:sp>
    </p:spTree>
    <p:extLst>
      <p:ext uri="{BB962C8B-B14F-4D97-AF65-F5344CB8AC3E}">
        <p14:creationId xmlns:p14="http://schemas.microsoft.com/office/powerpoint/2010/main" val="21154944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3715AF1-619B-455E-838D-161A706BA571}"/>
              </a:ext>
            </a:extLst>
          </p:cNvPr>
          <p:cNvSpPr>
            <a:spLocks noGrp="1"/>
          </p:cNvSpPr>
          <p:nvPr>
            <p:ph type="title"/>
          </p:nvPr>
        </p:nvSpPr>
        <p:spPr/>
        <p:txBody>
          <a:bodyPr>
            <a:normAutofit/>
          </a:bodyPr>
          <a:lstStyle/>
          <a:p>
            <a:r>
              <a:rPr lang="es-ES" sz="2800" dirty="0"/>
              <a:t>Recordamos la consigna a los Movimientos Sociales en Santa Cruz de la Sierra TIERRA TECHO Y TRABAJO (ttt), para ver en 152 La relación indisoluble Vivienda&lt;&gt; Dignidad Humana. </a:t>
            </a:r>
            <a:endParaRPr lang="es-AR" sz="2800" dirty="0"/>
          </a:p>
        </p:txBody>
      </p:sp>
      <p:sp>
        <p:nvSpPr>
          <p:cNvPr id="3" name="Marcador de contenido 2">
            <a:extLst>
              <a:ext uri="{FF2B5EF4-FFF2-40B4-BE49-F238E27FC236}">
                <a16:creationId xmlns:a16="http://schemas.microsoft.com/office/drawing/2014/main" id="{45361B12-8813-4389-8470-CD383511498F}"/>
              </a:ext>
            </a:extLst>
          </p:cNvPr>
          <p:cNvSpPr>
            <a:spLocks noGrp="1"/>
          </p:cNvSpPr>
          <p:nvPr>
            <p:ph idx="1"/>
          </p:nvPr>
        </p:nvSpPr>
        <p:spPr/>
        <p:txBody>
          <a:bodyPr>
            <a:noAutofit/>
          </a:bodyPr>
          <a:lstStyle/>
          <a:p>
            <a:pPr algn="just"/>
            <a:r>
              <a:rPr lang="es-ES" dirty="0">
                <a:solidFill>
                  <a:srgbClr val="0070C0"/>
                </a:solidFill>
              </a:rPr>
              <a:t>“La falta de viviendas es grave en muchas partes del mundo, tanto en las zonas rurales como en las grandes ciudades, </a:t>
            </a:r>
            <a:r>
              <a:rPr lang="es-ES" dirty="0">
                <a:solidFill>
                  <a:srgbClr val="C00000"/>
                </a:solidFill>
              </a:rPr>
              <a:t>porque los presupuestos estatales sólo suelen cubrir una pequeña parte de la demanda</a:t>
            </a:r>
            <a:r>
              <a:rPr lang="es-ES" dirty="0">
                <a:solidFill>
                  <a:srgbClr val="0070C0"/>
                </a:solidFill>
              </a:rPr>
              <a:t>. No sólo los pobres, sino una gran parte de la sociedad sufre serias dificultades para acceder a una vivienda propia. </a:t>
            </a:r>
            <a:r>
              <a:rPr lang="es-ES" dirty="0">
                <a:solidFill>
                  <a:srgbClr val="C00000"/>
                </a:solidFill>
              </a:rPr>
              <a:t>La posesión de una vivienda tiene mucho que ver con la dignidad de las personas y con el desarrollo de las familias. </a:t>
            </a:r>
            <a:r>
              <a:rPr lang="es-ES" dirty="0">
                <a:solidFill>
                  <a:srgbClr val="0070C0"/>
                </a:solidFill>
              </a:rPr>
              <a:t>Es una cuestión central de la ecología humana. Si en un lugar ya se han desarrollado conglomerados caóticos de casas precarias, se trata sobre todo de </a:t>
            </a:r>
            <a:r>
              <a:rPr lang="es-ES" dirty="0">
                <a:solidFill>
                  <a:srgbClr val="C00000"/>
                </a:solidFill>
              </a:rPr>
              <a:t>urbanizar esos barrios</a:t>
            </a:r>
            <a:r>
              <a:rPr lang="es-ES" dirty="0">
                <a:solidFill>
                  <a:srgbClr val="0070C0"/>
                </a:solidFill>
              </a:rPr>
              <a:t>, no de erradicar y expulsar. Cuando los pobres viven en suburbios contaminados o en conglomerados peligrosos, «en el caso que se deba proceder a su traslado, y para no añadir más sufrimiento al que ya padecen, es necesario proporcionar una información adecuada y previa, ofrecer alternativas de alojamientos dignos e </a:t>
            </a:r>
            <a:r>
              <a:rPr lang="es-ES" dirty="0">
                <a:solidFill>
                  <a:srgbClr val="C00000"/>
                </a:solidFill>
              </a:rPr>
              <a:t>implicar </a:t>
            </a:r>
            <a:r>
              <a:rPr lang="es-AR" dirty="0">
                <a:solidFill>
                  <a:srgbClr val="C00000"/>
                </a:solidFill>
              </a:rPr>
              <a:t>directamente a los interesados»</a:t>
            </a:r>
          </a:p>
          <a:p>
            <a:pPr algn="just"/>
            <a:r>
              <a:rPr lang="es-AR" dirty="0">
                <a:solidFill>
                  <a:srgbClr val="C00000"/>
                </a:solidFill>
              </a:rPr>
              <a:t>Esto, a la luz de algunas interesantes experiencias cercanas en tiempo y espacio, es posible de realizar. (Urbanizaciones, exitosas en el Conurbano+ Cabrera Vio)</a:t>
            </a:r>
          </a:p>
        </p:txBody>
      </p:sp>
    </p:spTree>
    <p:extLst>
      <p:ext uri="{BB962C8B-B14F-4D97-AF65-F5344CB8AC3E}">
        <p14:creationId xmlns:p14="http://schemas.microsoft.com/office/powerpoint/2010/main" val="39387509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53F9F623-670A-43FF-B05B-9DA84288E975}"/>
              </a:ext>
            </a:extLst>
          </p:cNvPr>
          <p:cNvSpPr>
            <a:spLocks noGrp="1"/>
          </p:cNvSpPr>
          <p:nvPr>
            <p:ph type="title"/>
          </p:nvPr>
        </p:nvSpPr>
        <p:spPr/>
        <p:txBody>
          <a:bodyPr>
            <a:normAutofit/>
          </a:bodyPr>
          <a:lstStyle/>
          <a:p>
            <a:r>
              <a:rPr lang="es-ES" sz="3200" dirty="0"/>
              <a:t>En el Conurbano Bonaerense ya existen experiencias exitosas de urbanización de Villas , con activa participación de todos los y las que las habitan</a:t>
            </a:r>
            <a:endParaRPr lang="es-AR" sz="3200" dirty="0"/>
          </a:p>
        </p:txBody>
      </p:sp>
      <p:pic>
        <p:nvPicPr>
          <p:cNvPr id="7" name="Picture 8" descr="PROYECTO DE URBANIZACION">
            <a:extLst>
              <a:ext uri="{FF2B5EF4-FFF2-40B4-BE49-F238E27FC236}">
                <a16:creationId xmlns:a16="http://schemas.microsoft.com/office/drawing/2014/main" id="{17EF517F-482B-4D4F-93A2-8905171B676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24625" y="2437601"/>
            <a:ext cx="4448175" cy="3278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2006 jul 007">
            <a:extLst>
              <a:ext uri="{FF2B5EF4-FFF2-40B4-BE49-F238E27FC236}">
                <a16:creationId xmlns:a16="http://schemas.microsoft.com/office/drawing/2014/main" id="{2F0D9442-BE52-483E-805C-EE68423D3442}"/>
              </a:ext>
            </a:extLst>
          </p:cNvPr>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bwMode="auto">
          <a:xfrm>
            <a:off x="1375802" y="2437601"/>
            <a:ext cx="4572449" cy="3197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2675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1BF48B-6438-487F-A602-7A165C620402}"/>
              </a:ext>
            </a:extLst>
          </p:cNvPr>
          <p:cNvSpPr>
            <a:spLocks noGrp="1"/>
          </p:cNvSpPr>
          <p:nvPr>
            <p:ph type="title"/>
          </p:nvPr>
        </p:nvSpPr>
        <p:spPr/>
        <p:txBody>
          <a:bodyPr/>
          <a:lstStyle/>
          <a:p>
            <a:r>
              <a:rPr lang="es-ES" dirty="0"/>
              <a:t>Plenamente habilitados para analizarlo desde la Política</a:t>
            </a:r>
            <a:endParaRPr lang="es-AR" dirty="0"/>
          </a:p>
        </p:txBody>
      </p:sp>
      <p:sp>
        <p:nvSpPr>
          <p:cNvPr id="3" name="Marcador de contenido 2">
            <a:extLst>
              <a:ext uri="{FF2B5EF4-FFF2-40B4-BE49-F238E27FC236}">
                <a16:creationId xmlns:a16="http://schemas.microsoft.com/office/drawing/2014/main" id="{6A2BA4B9-BA10-4AD9-8E33-0C5FBD60C1F8}"/>
              </a:ext>
            </a:extLst>
          </p:cNvPr>
          <p:cNvSpPr>
            <a:spLocks noGrp="1"/>
          </p:cNvSpPr>
          <p:nvPr>
            <p:ph idx="1"/>
          </p:nvPr>
        </p:nvSpPr>
        <p:spPr>
          <a:xfrm>
            <a:off x="1219200" y="2019300"/>
            <a:ext cx="9753600" cy="3848100"/>
          </a:xfrm>
        </p:spPr>
        <p:txBody>
          <a:bodyPr>
            <a:normAutofit/>
          </a:bodyPr>
          <a:lstStyle/>
          <a:p>
            <a:pPr algn="just"/>
            <a:r>
              <a:rPr lang="es-ES" sz="2400" dirty="0">
                <a:solidFill>
                  <a:srgbClr val="0070C0"/>
                </a:solidFill>
              </a:rPr>
              <a:t>Entendiendo a la Política como </a:t>
            </a:r>
            <a:r>
              <a:rPr lang="es-ES" sz="2400" dirty="0">
                <a:solidFill>
                  <a:srgbClr val="C00000"/>
                </a:solidFill>
              </a:rPr>
              <a:t>la mas democrática de las herramientas para construir poder</a:t>
            </a:r>
            <a:r>
              <a:rPr lang="es-ES" sz="2400" dirty="0">
                <a:solidFill>
                  <a:srgbClr val="0070C0"/>
                </a:solidFill>
              </a:rPr>
              <a:t>, al alcance de todas y todos.</a:t>
            </a:r>
          </a:p>
          <a:p>
            <a:pPr marL="0" indent="0" algn="just">
              <a:buNone/>
            </a:pPr>
            <a:endParaRPr lang="es-ES" sz="2400" dirty="0">
              <a:solidFill>
                <a:srgbClr val="0070C0"/>
              </a:solidFill>
            </a:endParaRPr>
          </a:p>
          <a:p>
            <a:pPr algn="just"/>
            <a:r>
              <a:rPr lang="es-ES" sz="2400" dirty="0">
                <a:solidFill>
                  <a:srgbClr val="0070C0"/>
                </a:solidFill>
              </a:rPr>
              <a:t>Poder que debe utilizarse para </a:t>
            </a:r>
            <a:r>
              <a:rPr lang="es-ES" sz="2400" b="1" u="sng" dirty="0">
                <a:solidFill>
                  <a:srgbClr val="C00000"/>
                </a:solidFill>
              </a:rPr>
              <a:t>hacer el bien</a:t>
            </a:r>
            <a:r>
              <a:rPr lang="es-ES" sz="2400" dirty="0">
                <a:solidFill>
                  <a:srgbClr val="C00000"/>
                </a:solidFill>
              </a:rPr>
              <a:t>,</a:t>
            </a:r>
            <a:r>
              <a:rPr lang="es-ES" sz="2400" dirty="0">
                <a:solidFill>
                  <a:srgbClr val="0070C0"/>
                </a:solidFill>
              </a:rPr>
              <a:t> es decir que debe estar al servicio del bien común.</a:t>
            </a:r>
          </a:p>
          <a:p>
            <a:pPr marL="0" indent="0" algn="just">
              <a:buNone/>
            </a:pPr>
            <a:endParaRPr lang="es-ES" sz="2400" dirty="0">
              <a:solidFill>
                <a:srgbClr val="0070C0"/>
              </a:solidFill>
            </a:endParaRPr>
          </a:p>
          <a:p>
            <a:pPr algn="just"/>
            <a:r>
              <a:rPr lang="es-ES" sz="2400" dirty="0">
                <a:solidFill>
                  <a:srgbClr val="0070C0"/>
                </a:solidFill>
              </a:rPr>
              <a:t>Así llegamos a que la política puede y debe ser una expresión de misericordia, como lo ha planteado la Catedra de Pedro (JPII, Benedicto XVI y  Francisco). </a:t>
            </a:r>
            <a:r>
              <a:rPr lang="es-ES" sz="2400" dirty="0">
                <a:solidFill>
                  <a:srgbClr val="C00000"/>
                </a:solidFill>
              </a:rPr>
              <a:t>“debe gastarse en su acción, debe dejar jirones de si”</a:t>
            </a:r>
          </a:p>
          <a:p>
            <a:endParaRPr lang="es-AR" sz="2400" dirty="0"/>
          </a:p>
        </p:txBody>
      </p:sp>
    </p:spTree>
    <p:extLst>
      <p:ext uri="{BB962C8B-B14F-4D97-AF65-F5344CB8AC3E}">
        <p14:creationId xmlns:p14="http://schemas.microsoft.com/office/powerpoint/2010/main" val="2534383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8AE3478-5BC5-4DCB-B5CD-C31967B5048D}"/>
              </a:ext>
            </a:extLst>
          </p:cNvPr>
          <p:cNvSpPr>
            <a:spLocks noGrp="1"/>
          </p:cNvSpPr>
          <p:nvPr>
            <p:ph type="title"/>
          </p:nvPr>
        </p:nvSpPr>
        <p:spPr/>
        <p:txBody>
          <a:bodyPr>
            <a:normAutofit/>
          </a:bodyPr>
          <a:lstStyle/>
          <a:p>
            <a:r>
              <a:rPr lang="es-ES" sz="3200" dirty="0"/>
              <a:t>En 153, y para que no se la lleven de arriba, aparece el transporte en general y la paradoja del automóvil en particular </a:t>
            </a:r>
            <a:endParaRPr lang="es-AR" sz="3200" dirty="0"/>
          </a:p>
        </p:txBody>
      </p:sp>
      <p:sp>
        <p:nvSpPr>
          <p:cNvPr id="3" name="Marcador de contenido 2">
            <a:extLst>
              <a:ext uri="{FF2B5EF4-FFF2-40B4-BE49-F238E27FC236}">
                <a16:creationId xmlns:a16="http://schemas.microsoft.com/office/drawing/2014/main" id="{BDD6672D-7556-408D-9FC3-470B89ACFB08}"/>
              </a:ext>
            </a:extLst>
          </p:cNvPr>
          <p:cNvSpPr>
            <a:spLocks noGrp="1"/>
          </p:cNvSpPr>
          <p:nvPr>
            <p:ph idx="1"/>
          </p:nvPr>
        </p:nvSpPr>
        <p:spPr>
          <a:xfrm>
            <a:off x="1371600" y="2059620"/>
            <a:ext cx="9601200" cy="3807780"/>
          </a:xfrm>
        </p:spPr>
        <p:txBody>
          <a:bodyPr>
            <a:noAutofit/>
          </a:bodyPr>
          <a:lstStyle/>
          <a:p>
            <a:pPr algn="just"/>
            <a:r>
              <a:rPr lang="es-ES" sz="2400" dirty="0">
                <a:solidFill>
                  <a:srgbClr val="0070C0"/>
                </a:solidFill>
              </a:rPr>
              <a:t>La calidad de vida en las ciudades tiene mucho que ver con el transporte, que suele ser causa de grandes sufrimientos para los habitantes. En las ciudades </a:t>
            </a:r>
            <a:r>
              <a:rPr lang="es-ES" sz="2400" dirty="0">
                <a:solidFill>
                  <a:srgbClr val="FF0000"/>
                </a:solidFill>
              </a:rPr>
              <a:t>circulan muchos automóviles utilizados por una o dos personas, </a:t>
            </a:r>
            <a:r>
              <a:rPr lang="es-ES" sz="2400" dirty="0">
                <a:solidFill>
                  <a:srgbClr val="0070C0"/>
                </a:solidFill>
              </a:rPr>
              <a:t>con lo cual el tránsito se hace complicado, el nivel de contaminación es alto, se consumen cantidades enormes de energía no renovable y se vuelve necesaria la construcción de más autopistas y lugares de estacionamiento que perjudican la trama urbana. </a:t>
            </a:r>
            <a:r>
              <a:rPr lang="es-ES" sz="2400" dirty="0">
                <a:solidFill>
                  <a:srgbClr val="FF0000"/>
                </a:solidFill>
              </a:rPr>
              <a:t>Muchos especialistas coinciden en la necesidad de priorizar el transporte público. </a:t>
            </a:r>
            <a:r>
              <a:rPr lang="es-ES" sz="2400" dirty="0">
                <a:solidFill>
                  <a:srgbClr val="0070C0"/>
                </a:solidFill>
              </a:rPr>
              <a:t>Pero algunas medidas necesarias difícilmente serán pacíficamente aceptadas por la sociedad sin una mejora sustancial de ese transporte, que en muchas ciudades significa un trato indigno a las personas debido a la aglomeración, a la incomodidad o a la baja frecuencia de los servicios y a la </a:t>
            </a:r>
            <a:r>
              <a:rPr lang="es-AR" sz="2400" dirty="0">
                <a:solidFill>
                  <a:srgbClr val="0070C0"/>
                </a:solidFill>
              </a:rPr>
              <a:t>inseguridad.</a:t>
            </a:r>
          </a:p>
        </p:txBody>
      </p:sp>
    </p:spTree>
    <p:extLst>
      <p:ext uri="{BB962C8B-B14F-4D97-AF65-F5344CB8AC3E}">
        <p14:creationId xmlns:p14="http://schemas.microsoft.com/office/powerpoint/2010/main" val="5318258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CE09AE-E9F3-4F7F-906F-55CD96DE8DB1}"/>
              </a:ext>
            </a:extLst>
          </p:cNvPr>
          <p:cNvSpPr>
            <a:spLocks noGrp="1"/>
          </p:cNvSpPr>
          <p:nvPr>
            <p:ph type="title"/>
          </p:nvPr>
        </p:nvSpPr>
        <p:spPr/>
        <p:txBody>
          <a:bodyPr>
            <a:normAutofit/>
          </a:bodyPr>
          <a:lstStyle/>
          <a:p>
            <a:r>
              <a:rPr lang="es-ES" sz="3600" dirty="0"/>
              <a:t>Dignidad peculiar del Ser Humano y Ecología Humana 154-155</a:t>
            </a:r>
            <a:endParaRPr lang="es-AR" sz="3600" dirty="0"/>
          </a:p>
        </p:txBody>
      </p:sp>
      <p:sp>
        <p:nvSpPr>
          <p:cNvPr id="3" name="Marcador de contenido 2">
            <a:extLst>
              <a:ext uri="{FF2B5EF4-FFF2-40B4-BE49-F238E27FC236}">
                <a16:creationId xmlns:a16="http://schemas.microsoft.com/office/drawing/2014/main" id="{E3B8E8D4-CCAF-419B-9503-83F04DD2A820}"/>
              </a:ext>
            </a:extLst>
          </p:cNvPr>
          <p:cNvSpPr>
            <a:spLocks noGrp="1"/>
          </p:cNvSpPr>
          <p:nvPr>
            <p:ph idx="1"/>
          </p:nvPr>
        </p:nvSpPr>
        <p:spPr/>
        <p:txBody>
          <a:bodyPr>
            <a:noAutofit/>
          </a:bodyPr>
          <a:lstStyle/>
          <a:p>
            <a:pPr algn="just"/>
            <a:r>
              <a:rPr lang="es-ES" sz="2400" dirty="0">
                <a:solidFill>
                  <a:srgbClr val="0070C0"/>
                </a:solidFill>
              </a:rPr>
              <a:t>La ecología humana implica también algo muy hondo: la necesaria relación de la vida del ser humano con la ley moral escrita en su propia naturaleza, necesaria para poder crear un ambiente más digno. Decía Benedicto XVI que existe una «ecología del hombre» porque </a:t>
            </a:r>
            <a:r>
              <a:rPr lang="es-ES" sz="2400" dirty="0">
                <a:solidFill>
                  <a:srgbClr val="FF0000"/>
                </a:solidFill>
              </a:rPr>
              <a:t>«también el hombre posee una naturaleza que él debe respetar y que no puede manipular a su antojo»</a:t>
            </a:r>
          </a:p>
          <a:p>
            <a:pPr algn="just"/>
            <a:r>
              <a:rPr lang="es-ES" sz="2400" dirty="0">
                <a:solidFill>
                  <a:srgbClr val="0070C0"/>
                </a:solidFill>
              </a:rPr>
              <a:t>La aceptación del propio cuerpo como don de Dios es necesaria para acoger y aceptar el mundo entero como regalo del Padre y casa común, mientras </a:t>
            </a:r>
            <a:r>
              <a:rPr lang="es-ES" sz="2400" b="1" dirty="0">
                <a:solidFill>
                  <a:srgbClr val="FF0000"/>
                </a:solidFill>
              </a:rPr>
              <a:t>una lógica de dominio sobre el propio cuerpo se transforma en una lógica a veces sutil de dominio sobre la creación.</a:t>
            </a:r>
            <a:r>
              <a:rPr lang="es-ES" sz="2400" dirty="0">
                <a:solidFill>
                  <a:srgbClr val="0070C0"/>
                </a:solidFill>
              </a:rPr>
              <a:t> Aprender a recibir el propio cuerpo, a cuidarlo y a respetar sus significados, es esencial para una verdadera ecología humana.</a:t>
            </a:r>
            <a:endParaRPr lang="es-AR" sz="2400" dirty="0">
              <a:solidFill>
                <a:srgbClr val="0070C0"/>
              </a:solidFill>
            </a:endParaRPr>
          </a:p>
        </p:txBody>
      </p:sp>
    </p:spTree>
    <p:extLst>
      <p:ext uri="{BB962C8B-B14F-4D97-AF65-F5344CB8AC3E}">
        <p14:creationId xmlns:p14="http://schemas.microsoft.com/office/powerpoint/2010/main" val="33269954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931D84-2E72-44AC-A3F5-2FF8BB426873}"/>
              </a:ext>
            </a:extLst>
          </p:cNvPr>
          <p:cNvSpPr>
            <a:spLocks noGrp="1"/>
          </p:cNvSpPr>
          <p:nvPr>
            <p:ph type="title"/>
          </p:nvPr>
        </p:nvSpPr>
        <p:spPr/>
        <p:txBody>
          <a:bodyPr>
            <a:normAutofit/>
          </a:bodyPr>
          <a:lstStyle/>
          <a:p>
            <a:r>
              <a:rPr lang="es-ES" sz="3600" dirty="0"/>
              <a:t>“EL BIEN COMUN” (ACAPITE IV)</a:t>
            </a:r>
            <a:br>
              <a:rPr lang="es-ES" sz="3600" dirty="0"/>
            </a:br>
            <a:r>
              <a:rPr lang="es-ES" sz="1600" b="1" i="1" u="sng" dirty="0">
                <a:solidFill>
                  <a:srgbClr val="7030A0"/>
                </a:solidFill>
              </a:rPr>
              <a:t>Dijimos , en el inicio, que la política era la mas democrática de las herramientas para construir poder y que ese poder solo podía utilizarse para HACER EL BIEN.</a:t>
            </a:r>
            <a:br>
              <a:rPr lang="es-ES" sz="1600" b="1" i="1" u="sng" dirty="0">
                <a:solidFill>
                  <a:srgbClr val="7030A0"/>
                </a:solidFill>
              </a:rPr>
            </a:br>
            <a:r>
              <a:rPr lang="es-ES" sz="1600" b="1" i="1" u="sng" dirty="0">
                <a:solidFill>
                  <a:srgbClr val="7030A0"/>
                </a:solidFill>
              </a:rPr>
              <a:t>Bien, ahora, El Papa desarrolla, justamente, que es el BIEN COMUN (156-158)</a:t>
            </a:r>
            <a:endParaRPr lang="es-AR" sz="3600" b="1" u="sng" dirty="0">
              <a:solidFill>
                <a:srgbClr val="7030A0"/>
              </a:solidFill>
            </a:endParaRPr>
          </a:p>
        </p:txBody>
      </p:sp>
      <p:sp>
        <p:nvSpPr>
          <p:cNvPr id="3" name="Marcador de contenido 2">
            <a:extLst>
              <a:ext uri="{FF2B5EF4-FFF2-40B4-BE49-F238E27FC236}">
                <a16:creationId xmlns:a16="http://schemas.microsoft.com/office/drawing/2014/main" id="{EB3FD958-1F45-4F27-B658-13B73B6506EC}"/>
              </a:ext>
            </a:extLst>
          </p:cNvPr>
          <p:cNvSpPr>
            <a:spLocks noGrp="1"/>
          </p:cNvSpPr>
          <p:nvPr>
            <p:ph idx="1"/>
          </p:nvPr>
        </p:nvSpPr>
        <p:spPr>
          <a:xfrm>
            <a:off x="1371600" y="2011680"/>
            <a:ext cx="9601200" cy="3855720"/>
          </a:xfrm>
        </p:spPr>
        <p:txBody>
          <a:bodyPr>
            <a:normAutofit fontScale="25000" lnSpcReduction="20000"/>
          </a:bodyPr>
          <a:lstStyle/>
          <a:p>
            <a:pPr algn="just"/>
            <a:r>
              <a:rPr lang="es-ES" sz="9600" dirty="0">
                <a:solidFill>
                  <a:srgbClr val="0070C0"/>
                </a:solidFill>
              </a:rPr>
              <a:t>Arranca con la definición de Gaudium et spes (concilio Vaticano II) : “Es el conjunto de condiciones de la vida social que hacen posible a las asociaciones y a cada uno de sus miembros el logro mas pleno y mas fácil de la propia perfección” y destaca que “es un principio que cumple un </a:t>
            </a:r>
            <a:r>
              <a:rPr lang="es-ES" sz="9600" b="1" dirty="0">
                <a:solidFill>
                  <a:srgbClr val="FF0000"/>
                </a:solidFill>
              </a:rPr>
              <a:t>rol central y unificador </a:t>
            </a:r>
            <a:r>
              <a:rPr lang="es-ES" sz="9600" dirty="0">
                <a:solidFill>
                  <a:srgbClr val="0070C0"/>
                </a:solidFill>
              </a:rPr>
              <a:t>en la ética social”.</a:t>
            </a:r>
          </a:p>
          <a:p>
            <a:pPr marL="0" indent="0" algn="just">
              <a:buNone/>
            </a:pPr>
            <a:endParaRPr lang="es-ES" sz="9600" dirty="0">
              <a:solidFill>
                <a:srgbClr val="0070C0"/>
              </a:solidFill>
            </a:endParaRPr>
          </a:p>
          <a:p>
            <a:pPr algn="just"/>
            <a:r>
              <a:rPr lang="es-ES" sz="9600" dirty="0">
                <a:solidFill>
                  <a:srgbClr val="0070C0"/>
                </a:solidFill>
              </a:rPr>
              <a:t>“El bien común presupone el </a:t>
            </a:r>
            <a:r>
              <a:rPr lang="es-ES" sz="9600" dirty="0">
                <a:solidFill>
                  <a:srgbClr val="FF0000"/>
                </a:solidFill>
              </a:rPr>
              <a:t>respeto a la persona humana </a:t>
            </a:r>
            <a:r>
              <a:rPr lang="es-ES" sz="9600" dirty="0">
                <a:solidFill>
                  <a:srgbClr val="0070C0"/>
                </a:solidFill>
              </a:rPr>
              <a:t>en cuanto tal, con derechos básicos e inalienables ordenados a su desarrollo integral. También </a:t>
            </a:r>
            <a:r>
              <a:rPr lang="es-ES" sz="9600" dirty="0">
                <a:solidFill>
                  <a:srgbClr val="FF0000"/>
                </a:solidFill>
              </a:rPr>
              <a:t>reclama el bienestar social y el  desarrollo </a:t>
            </a:r>
            <a:r>
              <a:rPr lang="es-ES" sz="9600" dirty="0">
                <a:solidFill>
                  <a:srgbClr val="0070C0"/>
                </a:solidFill>
              </a:rPr>
              <a:t>de los diversos grupos intermedios, aplicando el principio de la </a:t>
            </a:r>
            <a:r>
              <a:rPr lang="es-ES" sz="9600" dirty="0">
                <a:solidFill>
                  <a:srgbClr val="FF0000"/>
                </a:solidFill>
              </a:rPr>
              <a:t>subsidiariedad</a:t>
            </a:r>
            <a:r>
              <a:rPr lang="es-ES" sz="9600" dirty="0">
                <a:solidFill>
                  <a:srgbClr val="0070C0"/>
                </a:solidFill>
              </a:rPr>
              <a:t>. Entre ellos destaca especialmente </a:t>
            </a:r>
            <a:r>
              <a:rPr lang="es-ES" sz="9600" dirty="0">
                <a:solidFill>
                  <a:srgbClr val="FF0000"/>
                </a:solidFill>
              </a:rPr>
              <a:t>la familia</a:t>
            </a:r>
            <a:r>
              <a:rPr lang="es-ES" sz="9600" dirty="0">
                <a:solidFill>
                  <a:srgbClr val="0070C0"/>
                </a:solidFill>
              </a:rPr>
              <a:t>, como la célula básica de la sociedad. Finalmente, el bien común requiere </a:t>
            </a:r>
            <a:r>
              <a:rPr lang="es-ES" sz="9600" dirty="0">
                <a:solidFill>
                  <a:srgbClr val="FF0000"/>
                </a:solidFill>
              </a:rPr>
              <a:t>la paz social</a:t>
            </a:r>
            <a:r>
              <a:rPr lang="es-ES" sz="9600" dirty="0">
                <a:solidFill>
                  <a:srgbClr val="0070C0"/>
                </a:solidFill>
              </a:rPr>
              <a:t>, es decir, la estabilidad y seguridad de un cierto orden, que no se produce sin una atención particular a la </a:t>
            </a:r>
            <a:r>
              <a:rPr lang="es-ES" sz="9600" dirty="0">
                <a:solidFill>
                  <a:srgbClr val="FF0000"/>
                </a:solidFill>
              </a:rPr>
              <a:t>justicia distributiva, cuya violación siempre genera </a:t>
            </a:r>
            <a:r>
              <a:rPr lang="es-AR" sz="9600" dirty="0">
                <a:solidFill>
                  <a:srgbClr val="FF0000"/>
                </a:solidFill>
              </a:rPr>
              <a:t>violencia”.</a:t>
            </a:r>
            <a:endParaRPr lang="es-ES" sz="9600" dirty="0">
              <a:solidFill>
                <a:srgbClr val="FF0000"/>
              </a:solidFill>
            </a:endParaRPr>
          </a:p>
          <a:p>
            <a:endParaRPr lang="es-AR" dirty="0"/>
          </a:p>
        </p:txBody>
      </p:sp>
    </p:spTree>
    <p:extLst>
      <p:ext uri="{BB962C8B-B14F-4D97-AF65-F5344CB8AC3E}">
        <p14:creationId xmlns:p14="http://schemas.microsoft.com/office/powerpoint/2010/main" val="335807398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820C48-D372-43E9-BF49-03F5E00FC62E}"/>
              </a:ext>
            </a:extLst>
          </p:cNvPr>
          <p:cNvSpPr>
            <a:spLocks noGrp="1"/>
          </p:cNvSpPr>
          <p:nvPr>
            <p:ph type="title"/>
          </p:nvPr>
        </p:nvSpPr>
        <p:spPr/>
        <p:txBody>
          <a:bodyPr>
            <a:normAutofit fontScale="90000"/>
          </a:bodyPr>
          <a:lstStyle/>
          <a:p>
            <a:r>
              <a:rPr lang="es-ES" sz="2800" dirty="0"/>
              <a:t>El “Remate” que hace en 157 </a:t>
            </a:r>
            <a:r>
              <a:rPr lang="es-ES" sz="2800" b="1" u="sng" dirty="0">
                <a:solidFill>
                  <a:srgbClr val="0070C0"/>
                </a:solidFill>
              </a:rPr>
              <a:t>“</a:t>
            </a:r>
            <a:r>
              <a:rPr lang="es-ES" sz="2800" b="1" u="sng" dirty="0">
                <a:solidFill>
                  <a:srgbClr val="002060"/>
                </a:solidFill>
              </a:rPr>
              <a:t>Toda la Sociedad- </a:t>
            </a:r>
            <a:r>
              <a:rPr lang="es-ES" sz="2800" b="1" u="sng" dirty="0">
                <a:solidFill>
                  <a:srgbClr val="FF0000"/>
                </a:solidFill>
              </a:rPr>
              <a:t>y en ella, de manera especial el Estado-</a:t>
            </a:r>
            <a:r>
              <a:rPr lang="es-ES" sz="2800" b="1" u="sng" dirty="0">
                <a:solidFill>
                  <a:srgbClr val="0070C0"/>
                </a:solidFill>
              </a:rPr>
              <a:t> tiene la obligación de defender y promover el bien común” ,</a:t>
            </a:r>
            <a:r>
              <a:rPr lang="es-ES" sz="2800" dirty="0">
                <a:solidFill>
                  <a:srgbClr val="0070C0"/>
                </a:solidFill>
              </a:rPr>
              <a:t> </a:t>
            </a:r>
            <a:r>
              <a:rPr lang="es-ES" sz="2800" dirty="0"/>
              <a:t>nos da pie para ver el papel del Estado en relación al bien común.</a:t>
            </a:r>
            <a:endParaRPr lang="es-AR" sz="2800" dirty="0"/>
          </a:p>
        </p:txBody>
      </p:sp>
      <p:sp>
        <p:nvSpPr>
          <p:cNvPr id="3" name="Marcador de contenido 2">
            <a:extLst>
              <a:ext uri="{FF2B5EF4-FFF2-40B4-BE49-F238E27FC236}">
                <a16:creationId xmlns:a16="http://schemas.microsoft.com/office/drawing/2014/main" id="{1D01B6DD-7285-452C-A750-EAEAC670C7DF}"/>
              </a:ext>
            </a:extLst>
          </p:cNvPr>
          <p:cNvSpPr>
            <a:spLocks noGrp="1"/>
          </p:cNvSpPr>
          <p:nvPr>
            <p:ph idx="1"/>
          </p:nvPr>
        </p:nvSpPr>
        <p:spPr/>
        <p:txBody>
          <a:bodyPr>
            <a:noAutofit/>
          </a:bodyPr>
          <a:lstStyle/>
          <a:p>
            <a:pPr algn="just"/>
            <a:r>
              <a:rPr lang="es-ES" dirty="0"/>
              <a:t>Joseph Stiglitz, economista muy cercano, hoy, a la Academia Pontificia de Ciencias, escribió, en los 90, un “incunable”:  “Economía del sector público” en el cual define al </a:t>
            </a:r>
            <a:r>
              <a:rPr lang="es-ES" b="1" u="sng" dirty="0"/>
              <a:t>Estado (Nacional, Provincial y Local) como un Proveedor de “Bienes Públicos”.</a:t>
            </a:r>
          </a:p>
          <a:p>
            <a:pPr algn="just"/>
            <a:r>
              <a:rPr lang="es-ES" dirty="0"/>
              <a:t>Siendo los Bienes Públicos aquellos que </a:t>
            </a:r>
            <a:r>
              <a:rPr lang="es-ES" b="1" u="sng" dirty="0"/>
              <a:t>“o no son suministrados por el mercado o, si lo son, la cantidad suministrada es insuficiente”</a:t>
            </a:r>
            <a:r>
              <a:rPr lang="es-ES" dirty="0"/>
              <a:t>.  Y concluye : </a:t>
            </a:r>
            <a:r>
              <a:rPr lang="es-ES" b="1" u="sng" dirty="0"/>
              <a:t>“El hecho de que los mercados no suministren bienes públicos, o suministre demasiado pocos, justifica muchas de  las actividades del estado.</a:t>
            </a:r>
          </a:p>
          <a:p>
            <a:r>
              <a:rPr lang="es-ES" dirty="0"/>
              <a:t>En términos macroeconómicos, un dato de nuestro PBI 2018 :</a:t>
            </a:r>
          </a:p>
          <a:p>
            <a:r>
              <a:rPr lang="es-ES" dirty="0"/>
              <a:t> siendo PBI=C+I+E- (Saldo Balanza Comercial) </a:t>
            </a:r>
          </a:p>
          <a:p>
            <a:r>
              <a:rPr lang="es-ES" dirty="0"/>
              <a:t>En miles de millones de pesos del 18 =9.470+3.027+2.356-286= 14.567</a:t>
            </a:r>
          </a:p>
          <a:p>
            <a:r>
              <a:rPr lang="es-ES" dirty="0"/>
              <a:t>2.356/14.567 = </a:t>
            </a:r>
            <a:r>
              <a:rPr lang="es-ES" b="1" u="sng" dirty="0"/>
              <a:t>16,1% Esta es la participación del Estado en el PBI.</a:t>
            </a:r>
          </a:p>
          <a:p>
            <a:r>
              <a:rPr lang="es-AR" dirty="0"/>
              <a:t>¿Cuál será entonces el papel del Estado?</a:t>
            </a:r>
          </a:p>
        </p:txBody>
      </p:sp>
    </p:spTree>
    <p:extLst>
      <p:ext uri="{BB962C8B-B14F-4D97-AF65-F5344CB8AC3E}">
        <p14:creationId xmlns:p14="http://schemas.microsoft.com/office/powerpoint/2010/main" val="21865517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BB14A8B-F63D-4323-B706-4B2DF11CD4A6}"/>
              </a:ext>
            </a:extLst>
          </p:cNvPr>
          <p:cNvSpPr>
            <a:spLocks noGrp="1"/>
          </p:cNvSpPr>
          <p:nvPr>
            <p:ph type="title"/>
          </p:nvPr>
        </p:nvSpPr>
        <p:spPr/>
        <p:txBody>
          <a:bodyPr>
            <a:normAutofit/>
          </a:bodyPr>
          <a:lstStyle/>
          <a:p>
            <a:r>
              <a:rPr lang="es-ES" sz="2400" b="1" u="sng" dirty="0"/>
              <a:t>Corolario : El Estado tiene roles ineludibles pero no todos los roles.</a:t>
            </a:r>
            <a:br>
              <a:rPr lang="es-ES" sz="2400" b="1" u="sng" dirty="0"/>
            </a:br>
            <a:r>
              <a:rPr lang="es-ES" sz="2400" b="1" u="sng" dirty="0"/>
              <a:t>Vienen en nuestro auxilio algunos trabajos de Mauricio prelooker</a:t>
            </a:r>
            <a:endParaRPr lang="es-AR" sz="2400" b="1" u="sng" dirty="0"/>
          </a:p>
        </p:txBody>
      </p:sp>
      <p:pic>
        <p:nvPicPr>
          <p:cNvPr id="10" name="Marcador de contenido 9">
            <a:extLst>
              <a:ext uri="{FF2B5EF4-FFF2-40B4-BE49-F238E27FC236}">
                <a16:creationId xmlns:a16="http://schemas.microsoft.com/office/drawing/2014/main" id="{FC8753DC-59E9-4699-8130-6D92BF3779B2}"/>
              </a:ext>
            </a:extLst>
          </p:cNvPr>
          <p:cNvPicPr>
            <a:picLocks noGrp="1" noChangeAspect="1"/>
          </p:cNvPicPr>
          <p:nvPr>
            <p:ph sz="half" idx="1"/>
          </p:nvPr>
        </p:nvPicPr>
        <p:blipFill>
          <a:blip r:embed="rId2"/>
          <a:stretch>
            <a:fillRect/>
          </a:stretch>
        </p:blipFill>
        <p:spPr>
          <a:xfrm>
            <a:off x="1371600" y="2408634"/>
            <a:ext cx="4448175" cy="3336131"/>
          </a:xfrm>
        </p:spPr>
      </p:pic>
      <p:pic>
        <p:nvPicPr>
          <p:cNvPr id="8" name="Marcador de contenido 7">
            <a:extLst>
              <a:ext uri="{FF2B5EF4-FFF2-40B4-BE49-F238E27FC236}">
                <a16:creationId xmlns:a16="http://schemas.microsoft.com/office/drawing/2014/main" id="{CF3DA076-DE01-4AF3-918B-4E32008E6B30}"/>
              </a:ext>
            </a:extLst>
          </p:cNvPr>
          <p:cNvPicPr>
            <a:picLocks noGrp="1" noChangeAspect="1"/>
          </p:cNvPicPr>
          <p:nvPr>
            <p:ph sz="half" idx="2"/>
          </p:nvPr>
        </p:nvPicPr>
        <p:blipFill>
          <a:blip r:embed="rId3"/>
          <a:stretch>
            <a:fillRect/>
          </a:stretch>
        </p:blipFill>
        <p:spPr>
          <a:xfrm>
            <a:off x="6524625" y="2408634"/>
            <a:ext cx="4448175" cy="3336131"/>
          </a:xfrm>
        </p:spPr>
      </p:pic>
    </p:spTree>
    <p:extLst>
      <p:ext uri="{BB962C8B-B14F-4D97-AF65-F5344CB8AC3E}">
        <p14:creationId xmlns:p14="http://schemas.microsoft.com/office/powerpoint/2010/main" val="5060610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44759C-4187-4796-BEBC-3684E6DA334E}"/>
              </a:ext>
            </a:extLst>
          </p:cNvPr>
          <p:cNvSpPr>
            <a:spLocks noGrp="1"/>
          </p:cNvSpPr>
          <p:nvPr>
            <p:ph type="title"/>
          </p:nvPr>
        </p:nvSpPr>
        <p:spPr/>
        <p:txBody>
          <a:bodyPr>
            <a:normAutofit/>
          </a:bodyPr>
          <a:lstStyle/>
          <a:p>
            <a:r>
              <a:rPr lang="es-ES" sz="3600" dirty="0"/>
              <a:t>En 158 completa el concepto del “Bien Común”</a:t>
            </a:r>
            <a:br>
              <a:rPr lang="es-ES" sz="3600" dirty="0"/>
            </a:br>
            <a:r>
              <a:rPr lang="es-ES" sz="2400" b="1" i="1" u="sng" dirty="0"/>
              <a:t>Opción que se convierte en exigencia</a:t>
            </a:r>
            <a:endParaRPr lang="es-AR" sz="3600" b="1" i="1" u="sng" dirty="0"/>
          </a:p>
        </p:txBody>
      </p:sp>
      <p:sp>
        <p:nvSpPr>
          <p:cNvPr id="3" name="Marcador de contenido 2">
            <a:extLst>
              <a:ext uri="{FF2B5EF4-FFF2-40B4-BE49-F238E27FC236}">
                <a16:creationId xmlns:a16="http://schemas.microsoft.com/office/drawing/2014/main" id="{7DE29E51-FDD9-42E5-BCB4-F926BB00EA1B}"/>
              </a:ext>
            </a:extLst>
          </p:cNvPr>
          <p:cNvSpPr>
            <a:spLocks noGrp="1"/>
          </p:cNvSpPr>
          <p:nvPr>
            <p:ph idx="1"/>
          </p:nvPr>
        </p:nvSpPr>
        <p:spPr>
          <a:xfrm>
            <a:off x="1371600" y="1879600"/>
            <a:ext cx="9601200" cy="3987800"/>
          </a:xfrm>
        </p:spPr>
        <p:txBody>
          <a:bodyPr>
            <a:noAutofit/>
          </a:bodyPr>
          <a:lstStyle/>
          <a:p>
            <a:pPr algn="just"/>
            <a:r>
              <a:rPr lang="es-ES" sz="2400" b="1" dirty="0">
                <a:solidFill>
                  <a:srgbClr val="0070C0"/>
                </a:solidFill>
              </a:rPr>
              <a:t>“En las condiciones actuales de la sociedad mundial, donde hay tantas inequidades y </a:t>
            </a:r>
            <a:r>
              <a:rPr lang="es-ES" sz="2400" b="1" dirty="0">
                <a:solidFill>
                  <a:srgbClr val="C00000"/>
                </a:solidFill>
              </a:rPr>
              <a:t>cada vez son más las personas descartables</a:t>
            </a:r>
            <a:r>
              <a:rPr lang="es-ES" sz="2400" b="1" dirty="0">
                <a:solidFill>
                  <a:srgbClr val="0070C0"/>
                </a:solidFill>
              </a:rPr>
              <a:t>, privadas de derechos humanos básicos, el principio del bien común se convierte inmediatamente, como lógica e ineludible consecuencia, en un llamado a la solidaridad y en </a:t>
            </a:r>
            <a:r>
              <a:rPr lang="es-ES" sz="2400" b="1" dirty="0">
                <a:solidFill>
                  <a:srgbClr val="C00000"/>
                </a:solidFill>
              </a:rPr>
              <a:t>una opción preferencial por los más pobres”.</a:t>
            </a:r>
          </a:p>
          <a:p>
            <a:pPr algn="just"/>
            <a:r>
              <a:rPr lang="es-ES" sz="2400" b="1" dirty="0">
                <a:solidFill>
                  <a:srgbClr val="0070C0"/>
                </a:solidFill>
              </a:rPr>
              <a:t>“Esta opción implica sacar las consecuencias del destino común de los bienes de la tierra, pero, como he intentado expresar en la Exhortación apostólica Evangelii gaudium, exige contemplar ante todo la inmensa dignidad del pobre a la luz de las más hondas convicciones creyentes. </a:t>
            </a:r>
            <a:r>
              <a:rPr lang="es-ES" sz="2400" b="1" dirty="0">
                <a:solidFill>
                  <a:srgbClr val="C00000"/>
                </a:solidFill>
              </a:rPr>
              <a:t>Basta mirar la realidad para entender que </a:t>
            </a:r>
            <a:r>
              <a:rPr lang="es-ES" sz="2800" b="1" u="sng" dirty="0">
                <a:solidFill>
                  <a:srgbClr val="C00000"/>
                </a:solidFill>
              </a:rPr>
              <a:t>esta opción hoy es una exigencia </a:t>
            </a:r>
            <a:r>
              <a:rPr lang="es-ES" sz="2400" b="1" dirty="0">
                <a:solidFill>
                  <a:srgbClr val="0070C0"/>
                </a:solidFill>
              </a:rPr>
              <a:t>ética fundamental para la realización efectiva del </a:t>
            </a:r>
            <a:r>
              <a:rPr lang="es-ES" sz="2400" u="sng" dirty="0">
                <a:solidFill>
                  <a:srgbClr val="7030A0"/>
                </a:solidFill>
              </a:rPr>
              <a:t>Bien Común”</a:t>
            </a:r>
            <a:endParaRPr lang="es-AR" sz="2400" u="sng" dirty="0">
              <a:solidFill>
                <a:srgbClr val="7030A0"/>
              </a:solidFill>
            </a:endParaRPr>
          </a:p>
        </p:txBody>
      </p:sp>
    </p:spTree>
    <p:extLst>
      <p:ext uri="{BB962C8B-B14F-4D97-AF65-F5344CB8AC3E}">
        <p14:creationId xmlns:p14="http://schemas.microsoft.com/office/powerpoint/2010/main" val="5235338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559DBC-B7F4-4AF5-AD28-C64F0CDA1E57}"/>
              </a:ext>
            </a:extLst>
          </p:cNvPr>
          <p:cNvSpPr>
            <a:spLocks noGrp="1"/>
          </p:cNvSpPr>
          <p:nvPr>
            <p:ph type="title"/>
          </p:nvPr>
        </p:nvSpPr>
        <p:spPr/>
        <p:txBody>
          <a:bodyPr>
            <a:normAutofit/>
          </a:bodyPr>
          <a:lstStyle/>
          <a:p>
            <a:r>
              <a:rPr lang="es-ES" sz="3200" dirty="0"/>
              <a:t>El Acápite V completa el capitulo y nos habla de la </a:t>
            </a:r>
            <a:r>
              <a:rPr lang="es-ES" sz="3200" b="1" u="sng" dirty="0"/>
              <a:t>“Justicia entre las generaciones”</a:t>
            </a:r>
            <a:r>
              <a:rPr lang="es-ES" sz="3200" dirty="0"/>
              <a:t>159-162</a:t>
            </a:r>
            <a:endParaRPr lang="es-AR" sz="3200" dirty="0"/>
          </a:p>
        </p:txBody>
      </p:sp>
      <p:sp>
        <p:nvSpPr>
          <p:cNvPr id="3" name="Marcador de contenido 2">
            <a:extLst>
              <a:ext uri="{FF2B5EF4-FFF2-40B4-BE49-F238E27FC236}">
                <a16:creationId xmlns:a16="http://schemas.microsoft.com/office/drawing/2014/main" id="{86BEBBFA-B13B-4DCC-BB18-292362FBBD21}"/>
              </a:ext>
            </a:extLst>
          </p:cNvPr>
          <p:cNvSpPr>
            <a:spLocks noGrp="1"/>
          </p:cNvSpPr>
          <p:nvPr>
            <p:ph idx="1"/>
          </p:nvPr>
        </p:nvSpPr>
        <p:spPr>
          <a:xfrm>
            <a:off x="1371600" y="1811045"/>
            <a:ext cx="9601200" cy="4056355"/>
          </a:xfrm>
        </p:spPr>
        <p:txBody>
          <a:bodyPr>
            <a:noAutofit/>
          </a:bodyPr>
          <a:lstStyle/>
          <a:p>
            <a:pPr algn="just"/>
            <a:r>
              <a:rPr lang="es-ES" dirty="0">
                <a:solidFill>
                  <a:srgbClr val="0070C0"/>
                </a:solidFill>
              </a:rPr>
              <a:t>“Los Obispos de Portugal han exhortado a asumir este deber de justicia: «El ambiente se sitúa en la lógica de la recepción. </a:t>
            </a:r>
            <a:r>
              <a:rPr lang="es-ES" dirty="0">
                <a:solidFill>
                  <a:srgbClr val="FF0000"/>
                </a:solidFill>
              </a:rPr>
              <a:t>Es un préstamo que cada generación recibe y debe transmitir a la generación siguiente»”.</a:t>
            </a:r>
          </a:p>
          <a:p>
            <a:pPr algn="just"/>
            <a:r>
              <a:rPr lang="es-ES" dirty="0">
                <a:solidFill>
                  <a:srgbClr val="0070C0"/>
                </a:solidFill>
              </a:rPr>
              <a:t>“¿Qué tipo de mundo queremos dejar a quienes nos sucedan, a los niños que están </a:t>
            </a:r>
            <a:r>
              <a:rPr lang="es-AR" dirty="0">
                <a:solidFill>
                  <a:srgbClr val="0070C0"/>
                </a:solidFill>
              </a:rPr>
              <a:t>creciendo?.......si esta pregunta se plantea con valentía nos lleva inexorablemente a otros cuestionamientos muy directos:</a:t>
            </a:r>
          </a:p>
          <a:p>
            <a:pPr algn="just"/>
            <a:r>
              <a:rPr lang="es-ES" dirty="0">
                <a:solidFill>
                  <a:srgbClr val="0070C0"/>
                </a:solidFill>
              </a:rPr>
              <a:t>¿Para qué pasamos por este mundo? </a:t>
            </a:r>
            <a:r>
              <a:rPr lang="es-ES" dirty="0">
                <a:solidFill>
                  <a:srgbClr val="FF0000"/>
                </a:solidFill>
              </a:rPr>
              <a:t>¿para qué vinimos a esta vida? </a:t>
            </a:r>
            <a:r>
              <a:rPr lang="es-ES" dirty="0">
                <a:solidFill>
                  <a:srgbClr val="0070C0"/>
                </a:solidFill>
              </a:rPr>
              <a:t>¿para qué trabajamos y luchamos? ¿para qué nos necesita esta tierra? Por eso, ya no basta decir que debemos preocuparnos por las futuras generaciones. </a:t>
            </a:r>
            <a:r>
              <a:rPr lang="es-ES" b="1" u="sng" dirty="0">
                <a:solidFill>
                  <a:srgbClr val="FF0000"/>
                </a:solidFill>
              </a:rPr>
              <a:t>Se requiere advertir que lo que está en juego es nuestra propia dignidad. </a:t>
            </a:r>
            <a:r>
              <a:rPr lang="es-ES" dirty="0">
                <a:solidFill>
                  <a:srgbClr val="0070C0"/>
                </a:solidFill>
              </a:rPr>
              <a:t>Somos nosotros los primeros interesados en dejar un planeta habitable para la humanidad que nos sucederá. </a:t>
            </a:r>
            <a:r>
              <a:rPr lang="es-ES" sz="2400" b="1" u="sng" dirty="0">
                <a:solidFill>
                  <a:srgbClr val="7030A0"/>
                </a:solidFill>
              </a:rPr>
              <a:t>Es un drama </a:t>
            </a:r>
            <a:r>
              <a:rPr lang="es-ES" dirty="0">
                <a:solidFill>
                  <a:srgbClr val="FF0000"/>
                </a:solidFill>
              </a:rPr>
              <a:t>para nosotros mismos, porque esto pone en crisis el sentido del propio paso por esta tierra</a:t>
            </a:r>
            <a:r>
              <a:rPr lang="es-ES" i="1" dirty="0">
                <a:solidFill>
                  <a:srgbClr val="FF0000"/>
                </a:solidFill>
              </a:rPr>
              <a:t>.”-</a:t>
            </a:r>
            <a:r>
              <a:rPr lang="es-ES" i="1" dirty="0">
                <a:solidFill>
                  <a:srgbClr val="7030A0"/>
                </a:solidFill>
              </a:rPr>
              <a:t>¿Para que vine si entrego algo en peor estado que el que lo recibí ?</a:t>
            </a:r>
            <a:endParaRPr lang="es-AR" i="1" dirty="0">
              <a:solidFill>
                <a:srgbClr val="FF0000"/>
              </a:solidFill>
            </a:endParaRPr>
          </a:p>
        </p:txBody>
      </p:sp>
    </p:spTree>
    <p:extLst>
      <p:ext uri="{BB962C8B-B14F-4D97-AF65-F5344CB8AC3E}">
        <p14:creationId xmlns:p14="http://schemas.microsoft.com/office/powerpoint/2010/main" val="16946706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858198-60C6-43A9-846E-4EA6A3727A3F}"/>
              </a:ext>
            </a:extLst>
          </p:cNvPr>
          <p:cNvSpPr>
            <a:spLocks noGrp="1"/>
          </p:cNvSpPr>
          <p:nvPr>
            <p:ph type="title"/>
          </p:nvPr>
        </p:nvSpPr>
        <p:spPr/>
        <p:txBody>
          <a:bodyPr>
            <a:normAutofit fontScale="90000"/>
          </a:bodyPr>
          <a:lstStyle/>
          <a:p>
            <a:r>
              <a:rPr lang="es-ES" sz="3200" dirty="0"/>
              <a:t>A propósito de DRAMA, el concepto del Cardenal Bergoglio en “La Nación por construir”(2005-Claretiana)</a:t>
            </a:r>
            <a:br>
              <a:rPr lang="es-ES" sz="3200" dirty="0"/>
            </a:br>
            <a:r>
              <a:rPr lang="es-ES" sz="2400" b="1" i="1" u="sng" dirty="0">
                <a:solidFill>
                  <a:srgbClr val="7030A0"/>
                </a:solidFill>
              </a:rPr>
              <a:t>Prevalencia del Drama sobre la Tragedia</a:t>
            </a:r>
            <a:r>
              <a:rPr lang="es-ES" sz="2400" dirty="0"/>
              <a:t>.</a:t>
            </a:r>
            <a:endParaRPr lang="es-AR" sz="3200" dirty="0"/>
          </a:p>
        </p:txBody>
      </p:sp>
      <p:sp>
        <p:nvSpPr>
          <p:cNvPr id="3" name="Marcador de contenido 2">
            <a:extLst>
              <a:ext uri="{FF2B5EF4-FFF2-40B4-BE49-F238E27FC236}">
                <a16:creationId xmlns:a16="http://schemas.microsoft.com/office/drawing/2014/main" id="{9DF0B115-5185-4BA2-99AD-00A02A197094}"/>
              </a:ext>
            </a:extLst>
          </p:cNvPr>
          <p:cNvSpPr>
            <a:spLocks noGrp="1"/>
          </p:cNvSpPr>
          <p:nvPr>
            <p:ph idx="1"/>
          </p:nvPr>
        </p:nvSpPr>
        <p:spPr/>
        <p:txBody>
          <a:bodyPr>
            <a:noAutofit/>
          </a:bodyPr>
          <a:lstStyle/>
          <a:p>
            <a:pPr algn="just"/>
            <a:r>
              <a:rPr lang="es-ES" sz="2400" dirty="0">
                <a:solidFill>
                  <a:srgbClr val="0070C0"/>
                </a:solidFill>
              </a:rPr>
              <a:t>“Mientras que en la tragedia el destino ineluctable arrastra la empresa humana al desastre sin contemplaciones y todo intento de enfrentarlo no hace mas que empeorar el final irremisible; </a:t>
            </a:r>
            <a:r>
              <a:rPr lang="es-ES" sz="2400" b="1" u="sng" dirty="0">
                <a:solidFill>
                  <a:srgbClr val="FF0000"/>
                </a:solidFill>
              </a:rPr>
              <a:t>en el drama</a:t>
            </a:r>
            <a:r>
              <a:rPr lang="es-ES" sz="2400" dirty="0">
                <a:solidFill>
                  <a:srgbClr val="0070C0"/>
                </a:solidFill>
              </a:rPr>
              <a:t>, en cambio, la vida y la muerte, el bien y el mal, el triunfo y la derrota se  mantienen como alternativas posibles : nada mas lejos de un optimismo estúpido pero también del pesimismo trágico, </a:t>
            </a:r>
            <a:r>
              <a:rPr lang="es-ES" sz="2400" b="1" u="sng" dirty="0">
                <a:solidFill>
                  <a:srgbClr val="FF0000"/>
                </a:solidFill>
              </a:rPr>
              <a:t>porque en esa encrucijada quizás angustiante, podemos también intentar reconocer los signos ocultos de la presencia de Dios,</a:t>
            </a:r>
            <a:r>
              <a:rPr lang="es-ES" sz="2400" dirty="0">
                <a:solidFill>
                  <a:srgbClr val="0070C0"/>
                </a:solidFill>
              </a:rPr>
              <a:t> aunque mas no sea, como chance, como invitación al cambio y a la acción… y también como promesa. </a:t>
            </a:r>
            <a:r>
              <a:rPr lang="es-ES" sz="2400" b="1" u="sng" dirty="0">
                <a:solidFill>
                  <a:srgbClr val="FF0000"/>
                </a:solidFill>
              </a:rPr>
              <a:t>Estas palabras pueden tomar un cariz dramático pero nunca trágico</a:t>
            </a:r>
            <a:r>
              <a:rPr lang="es-ES" sz="2400" dirty="0">
                <a:solidFill>
                  <a:srgbClr val="0070C0"/>
                </a:solidFill>
              </a:rPr>
              <a:t>.”</a:t>
            </a:r>
            <a:endParaRPr lang="es-AR" sz="2400" dirty="0">
              <a:solidFill>
                <a:srgbClr val="0070C0"/>
              </a:solidFill>
            </a:endParaRPr>
          </a:p>
        </p:txBody>
      </p:sp>
    </p:spTree>
    <p:extLst>
      <p:ext uri="{BB962C8B-B14F-4D97-AF65-F5344CB8AC3E}">
        <p14:creationId xmlns:p14="http://schemas.microsoft.com/office/powerpoint/2010/main" val="26350711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9D1D1C-F1EA-4CCE-972E-6C44F62D3D8A}"/>
              </a:ext>
            </a:extLst>
          </p:cNvPr>
          <p:cNvSpPr>
            <a:spLocks noGrp="1"/>
          </p:cNvSpPr>
          <p:nvPr>
            <p:ph type="title"/>
          </p:nvPr>
        </p:nvSpPr>
        <p:spPr>
          <a:xfrm>
            <a:off x="1371600" y="295275"/>
            <a:ext cx="9601200" cy="1876425"/>
          </a:xfrm>
        </p:spPr>
        <p:txBody>
          <a:bodyPr>
            <a:normAutofit/>
          </a:bodyPr>
          <a:lstStyle/>
          <a:p>
            <a:r>
              <a:rPr lang="es-ES" sz="3200" dirty="0"/>
              <a:t>Tres apreciaciones, finales del capitulo, sobre el drama existencial de el traspaso intergeneracional 161 y 162</a:t>
            </a:r>
            <a:endParaRPr lang="es-AR" sz="3200" dirty="0"/>
          </a:p>
        </p:txBody>
      </p:sp>
      <p:sp>
        <p:nvSpPr>
          <p:cNvPr id="3" name="Marcador de contenido 2">
            <a:extLst>
              <a:ext uri="{FF2B5EF4-FFF2-40B4-BE49-F238E27FC236}">
                <a16:creationId xmlns:a16="http://schemas.microsoft.com/office/drawing/2014/main" id="{B0CC7669-A624-4F03-BF38-2992D5A09E99}"/>
              </a:ext>
            </a:extLst>
          </p:cNvPr>
          <p:cNvSpPr>
            <a:spLocks noGrp="1"/>
          </p:cNvSpPr>
          <p:nvPr>
            <p:ph idx="1"/>
          </p:nvPr>
        </p:nvSpPr>
        <p:spPr>
          <a:xfrm>
            <a:off x="1371600" y="1590675"/>
            <a:ext cx="9601200" cy="4276725"/>
          </a:xfrm>
        </p:spPr>
        <p:txBody>
          <a:bodyPr>
            <a:noAutofit/>
          </a:bodyPr>
          <a:lstStyle/>
          <a:p>
            <a:pPr algn="just"/>
            <a:r>
              <a:rPr lang="es-ES" dirty="0">
                <a:solidFill>
                  <a:srgbClr val="0070C0"/>
                </a:solidFill>
              </a:rPr>
              <a:t>“Las predicciones catastróficas ya no pueden ser miradas con desprecio e ironía. A las próximas generaciones podríamos dejarles demasiados escombros, desiertos y suciedad. El ritmo de consumo, de desperdicio y de alteración del medio ambiente ha superado las posibilidades del planeta, de tal manera que </a:t>
            </a:r>
            <a:r>
              <a:rPr lang="es-ES" b="1" u="sng" dirty="0">
                <a:solidFill>
                  <a:srgbClr val="C00000"/>
                </a:solidFill>
              </a:rPr>
              <a:t>el estilo de vida actual, por ser insostenible, sólo puede terminar en catástrofes, </a:t>
            </a:r>
            <a:r>
              <a:rPr lang="es-ES" dirty="0">
                <a:solidFill>
                  <a:srgbClr val="0070C0"/>
                </a:solidFill>
              </a:rPr>
              <a:t>como de hecho ya está ocurriendo periódicamente en diversas regiones. </a:t>
            </a:r>
            <a:r>
              <a:rPr lang="es-ES" b="1" u="sng" dirty="0">
                <a:solidFill>
                  <a:srgbClr val="C00000"/>
                </a:solidFill>
              </a:rPr>
              <a:t>La atenuación de los efectos del actual desequilibrio depende de lo que hagamos ahora mismo</a:t>
            </a:r>
            <a:r>
              <a:rPr lang="es-ES" dirty="0">
                <a:solidFill>
                  <a:srgbClr val="0070C0"/>
                </a:solidFill>
              </a:rPr>
              <a:t>, sobre todo si pensamos en la responsabilidad que nos atribuirán los que deberán soportar las </a:t>
            </a:r>
            <a:r>
              <a:rPr lang="es-AR" dirty="0">
                <a:solidFill>
                  <a:srgbClr val="0070C0"/>
                </a:solidFill>
              </a:rPr>
              <a:t>peores consecuencias”.</a:t>
            </a:r>
          </a:p>
          <a:p>
            <a:pPr algn="just"/>
            <a:r>
              <a:rPr lang="es-ES" dirty="0">
                <a:solidFill>
                  <a:srgbClr val="0070C0"/>
                </a:solidFill>
              </a:rPr>
              <a:t>“La dificultad para tomar en serio este desafío tiene que ver con </a:t>
            </a:r>
            <a:r>
              <a:rPr lang="es-ES" b="1" u="sng" dirty="0">
                <a:solidFill>
                  <a:srgbClr val="C00000"/>
                </a:solidFill>
              </a:rPr>
              <a:t>un deterioro ético y cultural, que acompaña al deterioro ecológico.</a:t>
            </a:r>
            <a:r>
              <a:rPr lang="es-ES" dirty="0">
                <a:solidFill>
                  <a:srgbClr val="0070C0"/>
                </a:solidFill>
              </a:rPr>
              <a:t> El hombre y la mujer del mundo posmoderno corren el riesgo permanente de volverse profundamente individualistas, y muchos problemas sociales se relacionan con el inmediatismo egoísta actual, con las crisis de los lazos familiares y sociales, con las dificultades para el reconocimiento del otro”.</a:t>
            </a:r>
          </a:p>
          <a:p>
            <a:pPr algn="just"/>
            <a:r>
              <a:rPr lang="es-ES" dirty="0">
                <a:solidFill>
                  <a:srgbClr val="0070C0"/>
                </a:solidFill>
              </a:rPr>
              <a:t>“Por eso, «además de la leal solidaridad intergeneracional, se ha de reiterar la urgente necesidad moral de una </a:t>
            </a:r>
            <a:r>
              <a:rPr lang="es-ES" b="1" u="sng" dirty="0">
                <a:solidFill>
                  <a:srgbClr val="C00000"/>
                </a:solidFill>
              </a:rPr>
              <a:t>renovada </a:t>
            </a:r>
            <a:r>
              <a:rPr lang="es-AR" b="1" u="sng" dirty="0">
                <a:solidFill>
                  <a:srgbClr val="C00000"/>
                </a:solidFill>
              </a:rPr>
              <a:t>solidaridad intrageneracional»”</a:t>
            </a:r>
          </a:p>
        </p:txBody>
      </p:sp>
    </p:spTree>
    <p:extLst>
      <p:ext uri="{BB962C8B-B14F-4D97-AF65-F5344CB8AC3E}">
        <p14:creationId xmlns:p14="http://schemas.microsoft.com/office/powerpoint/2010/main" val="16533782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D8DA8699-F453-48F3-A1A8-7C4DD98C31A2}"/>
              </a:ext>
            </a:extLst>
          </p:cNvPr>
          <p:cNvSpPr>
            <a:spLocks noGrp="1"/>
          </p:cNvSpPr>
          <p:nvPr>
            <p:ph type="ctrTitle"/>
          </p:nvPr>
        </p:nvSpPr>
        <p:spPr/>
        <p:txBody>
          <a:bodyPr/>
          <a:lstStyle/>
          <a:p>
            <a:r>
              <a:rPr lang="es-ES" sz="4000" dirty="0"/>
              <a:t>Epilogo. La Reparación del daño ambiental y la creación de trabajo</a:t>
            </a:r>
            <a:endParaRPr lang="es-AR" sz="4000" dirty="0"/>
          </a:p>
        </p:txBody>
      </p:sp>
      <p:sp>
        <p:nvSpPr>
          <p:cNvPr id="5" name="Subtítulo 4">
            <a:extLst>
              <a:ext uri="{FF2B5EF4-FFF2-40B4-BE49-F238E27FC236}">
                <a16:creationId xmlns:a16="http://schemas.microsoft.com/office/drawing/2014/main" id="{317BC11B-B27C-4E7B-A3FB-4B2D027B74D8}"/>
              </a:ext>
            </a:extLst>
          </p:cNvPr>
          <p:cNvSpPr>
            <a:spLocks noGrp="1"/>
          </p:cNvSpPr>
          <p:nvPr>
            <p:ph type="subTitle" idx="1"/>
          </p:nvPr>
        </p:nvSpPr>
        <p:spPr/>
        <p:txBody>
          <a:bodyPr>
            <a:normAutofit/>
          </a:bodyPr>
          <a:lstStyle/>
          <a:p>
            <a:r>
              <a:rPr lang="es-ES" sz="4000" dirty="0">
                <a:solidFill>
                  <a:srgbClr val="0070C0"/>
                </a:solidFill>
              </a:rPr>
              <a:t>Una afirmación a probar</a:t>
            </a:r>
            <a:endParaRPr lang="es-AR" sz="4000" dirty="0">
              <a:solidFill>
                <a:srgbClr val="0070C0"/>
              </a:solidFill>
            </a:endParaRPr>
          </a:p>
        </p:txBody>
      </p:sp>
    </p:spTree>
    <p:extLst>
      <p:ext uri="{BB962C8B-B14F-4D97-AF65-F5344CB8AC3E}">
        <p14:creationId xmlns:p14="http://schemas.microsoft.com/office/powerpoint/2010/main" val="3162713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4FDF54-0AB9-48F3-B0A5-396F68C8955B}"/>
              </a:ext>
            </a:extLst>
          </p:cNvPr>
          <p:cNvSpPr>
            <a:spLocks noGrp="1"/>
          </p:cNvSpPr>
          <p:nvPr>
            <p:ph type="title"/>
          </p:nvPr>
        </p:nvSpPr>
        <p:spPr/>
        <p:txBody>
          <a:bodyPr/>
          <a:lstStyle/>
          <a:p>
            <a:r>
              <a:rPr lang="es-ES" dirty="0"/>
              <a:t>Desde la Economía. Vamos a marcar una triada de conceptos</a:t>
            </a:r>
            <a:endParaRPr lang="es-AR" dirty="0"/>
          </a:p>
        </p:txBody>
      </p:sp>
      <p:sp>
        <p:nvSpPr>
          <p:cNvPr id="3" name="Marcador de contenido 2">
            <a:extLst>
              <a:ext uri="{FF2B5EF4-FFF2-40B4-BE49-F238E27FC236}">
                <a16:creationId xmlns:a16="http://schemas.microsoft.com/office/drawing/2014/main" id="{197AB348-E7CE-48B7-92DB-F60E2380C4B5}"/>
              </a:ext>
            </a:extLst>
          </p:cNvPr>
          <p:cNvSpPr>
            <a:spLocks noGrp="1"/>
          </p:cNvSpPr>
          <p:nvPr>
            <p:ph idx="1"/>
          </p:nvPr>
        </p:nvSpPr>
        <p:spPr>
          <a:xfrm>
            <a:off x="1371600" y="2085975"/>
            <a:ext cx="9601200" cy="3781425"/>
          </a:xfrm>
        </p:spPr>
        <p:txBody>
          <a:bodyPr>
            <a:noAutofit/>
          </a:bodyPr>
          <a:lstStyle/>
          <a:p>
            <a:pPr algn="just"/>
            <a:r>
              <a:rPr lang="es-ES" dirty="0">
                <a:solidFill>
                  <a:srgbClr val="0070C0"/>
                </a:solidFill>
              </a:rPr>
              <a:t>La Ciencia Económica se definió, en sus orígenes, como aquella que pretende resolver la dicotomía entre las necesidades infinitas de la Humanidad y los recursos finitos.</a:t>
            </a:r>
          </a:p>
          <a:p>
            <a:pPr algn="just"/>
            <a:r>
              <a:rPr lang="es-ES" dirty="0">
                <a:solidFill>
                  <a:srgbClr val="0070C0"/>
                </a:solidFill>
              </a:rPr>
              <a:t>En el </a:t>
            </a:r>
            <a:r>
              <a:rPr lang="es-ES" b="1" dirty="0">
                <a:solidFill>
                  <a:srgbClr val="FF0000"/>
                </a:solidFill>
              </a:rPr>
              <a:t>“Pos-capitalismo financiero”</a:t>
            </a:r>
            <a:r>
              <a:rPr lang="es-ES" dirty="0">
                <a:solidFill>
                  <a:srgbClr val="FF0000"/>
                </a:solidFill>
              </a:rPr>
              <a:t> </a:t>
            </a:r>
            <a:r>
              <a:rPr lang="es-ES" dirty="0">
                <a:solidFill>
                  <a:srgbClr val="0070C0"/>
                </a:solidFill>
              </a:rPr>
              <a:t>(etapa que, a mi entender, transitamos), la concentración de instrumentos financieros, equivalentes a 10 PBI del mundo, en una corporación de un numero reducido y para nacional de integrantes, Con un capital financiero capaz de reproducirse sin necesitar factor alguno; plantea los limites del pensamiento económico que acompañó los 200 años de capitalismo. (Prelooker, Ugarteche). </a:t>
            </a:r>
            <a:endParaRPr lang="es-ES" i="1" dirty="0">
              <a:solidFill>
                <a:schemeClr val="tx1"/>
              </a:solidFill>
            </a:endParaRPr>
          </a:p>
          <a:p>
            <a:pPr algn="just"/>
            <a:r>
              <a:rPr lang="es-ES" dirty="0">
                <a:solidFill>
                  <a:srgbClr val="0070C0"/>
                </a:solidFill>
              </a:rPr>
              <a:t>Por ello Francisco le pide a Latinoamérica el diseño de los </a:t>
            </a:r>
            <a:r>
              <a:rPr lang="es-ES" b="1" u="sng" dirty="0">
                <a:solidFill>
                  <a:srgbClr val="FF0000"/>
                </a:solidFill>
              </a:rPr>
              <a:t>Nuevos  Modelos de Desarrollo</a:t>
            </a:r>
            <a:r>
              <a:rPr lang="es-ES" dirty="0">
                <a:solidFill>
                  <a:srgbClr val="0070C0"/>
                </a:solidFill>
              </a:rPr>
              <a:t> a la altura de las circunstancias (Homilía del 13 de Diciembre de 2014, sobre la que volveremos) </a:t>
            </a:r>
            <a:r>
              <a:rPr lang="es-ES" i="1" dirty="0">
                <a:solidFill>
                  <a:schemeClr val="tx1"/>
                </a:solidFill>
              </a:rPr>
              <a:t>(Anexo bibliográfico I). </a:t>
            </a:r>
            <a:r>
              <a:rPr lang="es-ES" dirty="0">
                <a:solidFill>
                  <a:srgbClr val="0070C0"/>
                </a:solidFill>
              </a:rPr>
              <a:t>Y, ahora, acaba de convocar a Asís.</a:t>
            </a:r>
            <a:endParaRPr lang="es-AR" dirty="0">
              <a:solidFill>
                <a:srgbClr val="0070C0"/>
              </a:solidFill>
            </a:endParaRPr>
          </a:p>
        </p:txBody>
      </p:sp>
    </p:spTree>
    <p:extLst>
      <p:ext uri="{BB962C8B-B14F-4D97-AF65-F5344CB8AC3E}">
        <p14:creationId xmlns:p14="http://schemas.microsoft.com/office/powerpoint/2010/main" val="35636078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42ECEBF-20CB-4869-BE13-B0A3CB86B865}"/>
              </a:ext>
            </a:extLst>
          </p:cNvPr>
          <p:cNvSpPr>
            <a:spLocks noGrp="1"/>
          </p:cNvSpPr>
          <p:nvPr>
            <p:ph type="title"/>
          </p:nvPr>
        </p:nvSpPr>
        <p:spPr/>
        <p:txBody>
          <a:bodyPr>
            <a:normAutofit fontScale="90000"/>
          </a:bodyPr>
          <a:lstStyle/>
          <a:p>
            <a:r>
              <a:rPr lang="es-AR" sz="2800" dirty="0">
                <a:solidFill>
                  <a:srgbClr val="191B0E"/>
                </a:solidFill>
              </a:rPr>
              <a:t>El proyecto, en ejecución, pretende probar que la reparación del daño ambiental puede ser generadora de trabajo digno.</a:t>
            </a:r>
            <a:br>
              <a:rPr lang="es-AR" sz="2800" dirty="0">
                <a:solidFill>
                  <a:srgbClr val="191B0E"/>
                </a:solidFill>
              </a:rPr>
            </a:br>
            <a:r>
              <a:rPr lang="es-AR" sz="2800" dirty="0">
                <a:solidFill>
                  <a:srgbClr val="191B0E"/>
                </a:solidFill>
              </a:rPr>
              <a:t>Y que el sistema cooperativo es la herramienta de mayor aptitud para ello.</a:t>
            </a:r>
            <a:endParaRPr lang="es-AR" dirty="0"/>
          </a:p>
        </p:txBody>
      </p:sp>
      <p:pic>
        <p:nvPicPr>
          <p:cNvPr id="4" name="Marcador de contenido 3">
            <a:extLst>
              <a:ext uri="{FF2B5EF4-FFF2-40B4-BE49-F238E27FC236}">
                <a16:creationId xmlns:a16="http://schemas.microsoft.com/office/drawing/2014/main" id="{EB3CD3C4-2B7F-42EC-BE09-EFA2A095864A}"/>
              </a:ext>
            </a:extLst>
          </p:cNvPr>
          <p:cNvPicPr>
            <a:picLocks noGrp="1"/>
          </p:cNvPicPr>
          <p:nvPr>
            <p:ph idx="1"/>
          </p:nvPr>
        </p:nvPicPr>
        <p:blipFill>
          <a:blip r:embed="rId2" cstate="print"/>
          <a:srcRect/>
          <a:stretch>
            <a:fillRect/>
          </a:stretch>
        </p:blipFill>
        <p:spPr bwMode="auto">
          <a:xfrm>
            <a:off x="2505075" y="2171700"/>
            <a:ext cx="8604885" cy="4610100"/>
          </a:xfrm>
          <a:prstGeom prst="rect">
            <a:avLst/>
          </a:prstGeom>
          <a:noFill/>
          <a:ln w="9525">
            <a:noFill/>
            <a:miter lim="800000"/>
            <a:headEnd/>
            <a:tailEnd/>
          </a:ln>
        </p:spPr>
      </p:pic>
    </p:spTree>
    <p:extLst>
      <p:ext uri="{BB962C8B-B14F-4D97-AF65-F5344CB8AC3E}">
        <p14:creationId xmlns:p14="http://schemas.microsoft.com/office/powerpoint/2010/main" val="5573368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FDCFE4-3457-4C14-92B0-2C1337C61A1F}"/>
              </a:ext>
            </a:extLst>
          </p:cNvPr>
          <p:cNvSpPr>
            <a:spLocks noGrp="1"/>
          </p:cNvSpPr>
          <p:nvPr>
            <p:ph type="title"/>
          </p:nvPr>
        </p:nvSpPr>
        <p:spPr/>
        <p:txBody>
          <a:bodyPr>
            <a:normAutofit fontScale="90000"/>
          </a:bodyPr>
          <a:lstStyle/>
          <a:p>
            <a:r>
              <a:rPr lang="es-ES" sz="3200" dirty="0"/>
              <a:t>Comparando la evolución del PBI 2004-2018 con la tasa de crecimiento del Empleo en la Cooperativa surgen elementos que van en la misma dirección que nuestra tesis .</a:t>
            </a:r>
            <a:endParaRPr lang="es-AR" sz="3200" dirty="0"/>
          </a:p>
        </p:txBody>
      </p:sp>
      <p:pic>
        <p:nvPicPr>
          <p:cNvPr id="4" name="Marcador de contenido 3">
            <a:extLst>
              <a:ext uri="{FF2B5EF4-FFF2-40B4-BE49-F238E27FC236}">
                <a16:creationId xmlns:a16="http://schemas.microsoft.com/office/drawing/2014/main" id="{B34F50BD-1A95-4376-9548-4344FC73466D}"/>
              </a:ext>
            </a:extLst>
          </p:cNvPr>
          <p:cNvPicPr>
            <a:picLocks noGrp="1" noChangeAspect="1"/>
          </p:cNvPicPr>
          <p:nvPr>
            <p:ph idx="1"/>
          </p:nvPr>
        </p:nvPicPr>
        <p:blipFill>
          <a:blip r:embed="rId2"/>
          <a:stretch>
            <a:fillRect/>
          </a:stretch>
        </p:blipFill>
        <p:spPr>
          <a:xfrm>
            <a:off x="3400425" y="2430944"/>
            <a:ext cx="6977483" cy="4142881"/>
          </a:xfrm>
          <a:prstGeom prst="rect">
            <a:avLst/>
          </a:prstGeom>
        </p:spPr>
      </p:pic>
    </p:spTree>
    <p:extLst>
      <p:ext uri="{BB962C8B-B14F-4D97-AF65-F5344CB8AC3E}">
        <p14:creationId xmlns:p14="http://schemas.microsoft.com/office/powerpoint/2010/main" val="17551253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0F18180B-B9C0-4AD3-BA83-14EC1735A668}"/>
              </a:ext>
            </a:extLst>
          </p:cNvPr>
          <p:cNvSpPr>
            <a:spLocks noGrp="1"/>
          </p:cNvSpPr>
          <p:nvPr>
            <p:ph type="title"/>
          </p:nvPr>
        </p:nvSpPr>
        <p:spPr/>
        <p:txBody>
          <a:bodyPr>
            <a:normAutofit/>
          </a:bodyPr>
          <a:lstStyle/>
          <a:p>
            <a:r>
              <a:rPr lang="es-ES" sz="8800" dirty="0"/>
              <a:t>Muchas gracias      </a:t>
            </a:r>
            <a:endParaRPr lang="es-AR" sz="8800" dirty="0"/>
          </a:p>
        </p:txBody>
      </p:sp>
      <p:sp>
        <p:nvSpPr>
          <p:cNvPr id="5" name="Marcador de texto 4">
            <a:extLst>
              <a:ext uri="{FF2B5EF4-FFF2-40B4-BE49-F238E27FC236}">
                <a16:creationId xmlns:a16="http://schemas.microsoft.com/office/drawing/2014/main" id="{515717C7-651D-456F-BA70-2B382E85A85C}"/>
              </a:ext>
            </a:extLst>
          </p:cNvPr>
          <p:cNvSpPr>
            <a:spLocks noGrp="1"/>
          </p:cNvSpPr>
          <p:nvPr>
            <p:ph type="body" idx="1"/>
          </p:nvPr>
        </p:nvSpPr>
        <p:spPr/>
        <p:txBody>
          <a:bodyPr>
            <a:normAutofit fontScale="92500" lnSpcReduction="20000"/>
          </a:bodyPr>
          <a:lstStyle/>
          <a:p>
            <a:pPr algn="ctr"/>
            <a:r>
              <a:rPr lang="es-ES" sz="4000" dirty="0"/>
              <a:t>Walter Romero</a:t>
            </a:r>
          </a:p>
          <a:p>
            <a:pPr algn="ctr"/>
            <a:r>
              <a:rPr lang="es-ES" sz="4000" dirty="0"/>
              <a:t>Morón  16 de julio de 2019</a:t>
            </a:r>
            <a:endParaRPr lang="es-AR" sz="4000" dirty="0"/>
          </a:p>
        </p:txBody>
      </p:sp>
    </p:spTree>
    <p:extLst>
      <p:ext uri="{BB962C8B-B14F-4D97-AF65-F5344CB8AC3E}">
        <p14:creationId xmlns:p14="http://schemas.microsoft.com/office/powerpoint/2010/main" val="2528282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62475999-5CC4-47C4-9F2A-DD6FAFFAE782}"/>
              </a:ext>
            </a:extLst>
          </p:cNvPr>
          <p:cNvSpPr>
            <a:spLocks noGrp="1"/>
          </p:cNvSpPr>
          <p:nvPr>
            <p:ph type="title"/>
          </p:nvPr>
        </p:nvSpPr>
        <p:spPr/>
        <p:txBody>
          <a:bodyPr>
            <a:normAutofit fontScale="90000"/>
          </a:bodyPr>
          <a:lstStyle/>
          <a:p>
            <a:r>
              <a:rPr lang="es-ES" dirty="0"/>
              <a:t>El “Pos capitalismo financiero” : 10 PBI del mundo en instrumentos financieros</a:t>
            </a:r>
            <a:br>
              <a:rPr lang="es-ES" dirty="0"/>
            </a:br>
            <a:r>
              <a:rPr lang="es-ES" dirty="0"/>
              <a:t> </a:t>
            </a:r>
            <a:r>
              <a:rPr lang="es-ES" sz="3100" dirty="0"/>
              <a:t>(y en manos del 1 % de la Población).</a:t>
            </a:r>
            <a:endParaRPr lang="es-AR" sz="3100" dirty="0"/>
          </a:p>
        </p:txBody>
      </p:sp>
      <p:pic>
        <p:nvPicPr>
          <p:cNvPr id="7" name="Picture 6" descr="globo_terraqueo.png">
            <a:extLst>
              <a:ext uri="{FF2B5EF4-FFF2-40B4-BE49-F238E27FC236}">
                <a16:creationId xmlns:a16="http://schemas.microsoft.com/office/drawing/2014/main" id="{1EF67F56-5947-4B1D-9247-C6BF4D6C01AC}"/>
              </a:ext>
            </a:extLst>
          </p:cNvPr>
          <p:cNvPicPr>
            <a:picLocks noGrp="1" noChangeAspect="1"/>
          </p:cNvPicPr>
          <p:nvPr>
            <p:ph sz="half" idx="1"/>
          </p:nvPr>
        </p:nvPicPr>
        <p:blipFill>
          <a:blip r:embed="rId2" cstate="print"/>
          <a:srcRect/>
          <a:stretch>
            <a:fillRect/>
          </a:stretch>
        </p:blipFill>
        <p:spPr bwMode="auto">
          <a:xfrm>
            <a:off x="3086099" y="3569494"/>
            <a:ext cx="1714500" cy="1714500"/>
          </a:xfrm>
          <a:prstGeom prst="rect">
            <a:avLst/>
          </a:prstGeom>
          <a:noFill/>
          <a:ln w="9525">
            <a:noFill/>
            <a:miter lim="800000"/>
            <a:headEnd/>
            <a:tailEnd/>
          </a:ln>
        </p:spPr>
      </p:pic>
      <p:pic>
        <p:nvPicPr>
          <p:cNvPr id="8" name="Picture 5" descr="GloboPlata.png">
            <a:extLst>
              <a:ext uri="{FF2B5EF4-FFF2-40B4-BE49-F238E27FC236}">
                <a16:creationId xmlns:a16="http://schemas.microsoft.com/office/drawing/2014/main" id="{B1C047C4-0CEB-42AB-95E7-961D3EF66EC1}"/>
              </a:ext>
            </a:extLst>
          </p:cNvPr>
          <p:cNvPicPr>
            <a:picLocks noGrp="1" noChangeAspect="1"/>
          </p:cNvPicPr>
          <p:nvPr>
            <p:ph sz="half" idx="2"/>
          </p:nvPr>
        </p:nvPicPr>
        <p:blipFill>
          <a:blip r:embed="rId3" cstate="print"/>
          <a:srcRect t="7300" b="7300"/>
          <a:stretch>
            <a:fillRect/>
          </a:stretch>
        </p:blipFill>
        <p:spPr>
          <a:xfrm rot="420000">
            <a:off x="5916473" y="2539583"/>
            <a:ext cx="5486400" cy="4669768"/>
          </a:xfrm>
          <a:prstGeom prst="rect">
            <a:avLst/>
          </a:prstGeom>
        </p:spPr>
      </p:pic>
    </p:spTree>
    <p:extLst>
      <p:ext uri="{BB962C8B-B14F-4D97-AF65-F5344CB8AC3E}">
        <p14:creationId xmlns:p14="http://schemas.microsoft.com/office/powerpoint/2010/main" val="933550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13592832-978D-46C5-85C0-9D3F2FA1DEE9}"/>
              </a:ext>
            </a:extLst>
          </p:cNvPr>
          <p:cNvSpPr>
            <a:spLocks noGrp="1"/>
          </p:cNvSpPr>
          <p:nvPr>
            <p:ph type="title"/>
          </p:nvPr>
        </p:nvSpPr>
        <p:spPr/>
        <p:txBody>
          <a:bodyPr/>
          <a:lstStyle/>
          <a:p>
            <a:r>
              <a:rPr lang="es-ES" dirty="0"/>
              <a:t>El pedido a América Latina</a:t>
            </a:r>
            <a:br>
              <a:rPr lang="es-ES" dirty="0"/>
            </a:br>
            <a:r>
              <a:rPr lang="es-ES" sz="2800" dirty="0"/>
              <a:t>Homilía en la fiesta de Guadalupe el 12 de Diciembre de 2014</a:t>
            </a:r>
            <a:endParaRPr lang="es-AR" sz="2800" dirty="0"/>
          </a:p>
        </p:txBody>
      </p:sp>
      <p:pic>
        <p:nvPicPr>
          <p:cNvPr id="2056" name="Picture 8" descr="Resultado de imagen para imagenes de la virgen de guadalupe">
            <a:extLst>
              <a:ext uri="{FF2B5EF4-FFF2-40B4-BE49-F238E27FC236}">
                <a16:creationId xmlns:a16="http://schemas.microsoft.com/office/drawing/2014/main" id="{451E382D-7089-4E40-84EF-7B1E63D20370}"/>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1790417" y="2466738"/>
            <a:ext cx="1849565" cy="1849565"/>
          </a:xfrm>
          <a:prstGeom prst="rect">
            <a:avLst/>
          </a:prstGeom>
          <a:noFill/>
          <a:extLst>
            <a:ext uri="{909E8E84-426E-40DD-AFC4-6F175D3DCCD1}">
              <a14:hiddenFill xmlns:a14="http://schemas.microsoft.com/office/drawing/2010/main">
                <a:solidFill>
                  <a:srgbClr val="FFFFFF"/>
                </a:solidFill>
              </a14:hiddenFill>
            </a:ext>
          </a:extLst>
        </p:spPr>
      </p:pic>
      <p:sp>
        <p:nvSpPr>
          <p:cNvPr id="7" name="Marcador de contenido 6">
            <a:extLst>
              <a:ext uri="{FF2B5EF4-FFF2-40B4-BE49-F238E27FC236}">
                <a16:creationId xmlns:a16="http://schemas.microsoft.com/office/drawing/2014/main" id="{58C6CC5E-8504-42D7-98A4-93DCCAF543C2}"/>
              </a:ext>
            </a:extLst>
          </p:cNvPr>
          <p:cNvSpPr>
            <a:spLocks noGrp="1"/>
          </p:cNvSpPr>
          <p:nvPr>
            <p:ph sz="half" idx="2"/>
          </p:nvPr>
        </p:nvSpPr>
        <p:spPr>
          <a:xfrm>
            <a:off x="4696288" y="2272683"/>
            <a:ext cx="7495712" cy="3835154"/>
          </a:xfrm>
        </p:spPr>
        <p:txBody>
          <a:bodyPr>
            <a:normAutofit/>
          </a:bodyPr>
          <a:lstStyle/>
          <a:p>
            <a:pPr algn="just"/>
            <a:r>
              <a:rPr lang="es-ES" sz="2400" b="1" dirty="0"/>
              <a:t>“Y hacemos esta petición porque América Latina es el “continente de la esperanza”, porque de ella se esperan </a:t>
            </a:r>
            <a:r>
              <a:rPr lang="es-ES" sz="2400" b="1" u="sng" dirty="0">
                <a:solidFill>
                  <a:srgbClr val="C00000"/>
                </a:solidFill>
              </a:rPr>
              <a:t>nuevos modelos de desarrollo </a:t>
            </a:r>
            <a:r>
              <a:rPr lang="es-ES" sz="2400" b="1" dirty="0"/>
              <a:t>que </a:t>
            </a:r>
            <a:r>
              <a:rPr lang="es-ES" sz="2400" u="sng" dirty="0">
                <a:solidFill>
                  <a:srgbClr val="7030A0"/>
                </a:solidFill>
              </a:rPr>
              <a:t>conjuguen</a:t>
            </a:r>
            <a:r>
              <a:rPr lang="es-ES" sz="2400" b="1" dirty="0"/>
              <a:t> </a:t>
            </a:r>
            <a:r>
              <a:rPr lang="es-ES" sz="2400" b="1" dirty="0">
                <a:solidFill>
                  <a:srgbClr val="0070C0"/>
                </a:solidFill>
              </a:rPr>
              <a:t>tradición cristiana y progreso civil, justicia y equidad con reconciliación, desarrollo científico y tecnológico con sabiduría humana, sufrimiento fecundo con alegría esperanzadora</a:t>
            </a:r>
            <a:r>
              <a:rPr lang="es-ES" sz="2400" b="1" dirty="0"/>
              <a:t>. Sólo es posible custodiar esa esperanza con grandes dosis de verdad y amor, fundamentos de toda la realidad, motores revolucionarios de </a:t>
            </a:r>
            <a:r>
              <a:rPr lang="es-AR" sz="2400" b="1" dirty="0"/>
              <a:t>auténtica vida nueva”.</a:t>
            </a:r>
          </a:p>
        </p:txBody>
      </p:sp>
    </p:spTree>
    <p:extLst>
      <p:ext uri="{BB962C8B-B14F-4D97-AF65-F5344CB8AC3E}">
        <p14:creationId xmlns:p14="http://schemas.microsoft.com/office/powerpoint/2010/main" val="41852371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58CF43-3EC8-42F9-A0DB-03B457CCB659}"/>
              </a:ext>
            </a:extLst>
          </p:cNvPr>
          <p:cNvSpPr>
            <a:spLocks noGrp="1"/>
          </p:cNvSpPr>
          <p:nvPr>
            <p:ph type="title"/>
          </p:nvPr>
        </p:nvSpPr>
        <p:spPr>
          <a:xfrm>
            <a:off x="1466850" y="357326"/>
            <a:ext cx="9601200" cy="1485900"/>
          </a:xfrm>
        </p:spPr>
        <p:txBody>
          <a:bodyPr/>
          <a:lstStyle/>
          <a:p>
            <a:r>
              <a:rPr lang="es-ES" dirty="0"/>
              <a:t>Los términos dicotómicos a </a:t>
            </a:r>
            <a:r>
              <a:rPr lang="es-ES" b="1" u="sng" dirty="0"/>
              <a:t>conjugar</a:t>
            </a:r>
            <a:r>
              <a:rPr lang="es-ES" dirty="0"/>
              <a:t>:</a:t>
            </a:r>
            <a:br>
              <a:rPr lang="es-ES" dirty="0"/>
            </a:br>
            <a:r>
              <a:rPr lang="es-ES" dirty="0"/>
              <a:t>¿Conjugar?, si; a lo San Pedro Fabro.</a:t>
            </a:r>
            <a:endParaRPr lang="es-AR" dirty="0"/>
          </a:p>
        </p:txBody>
      </p:sp>
      <p:sp>
        <p:nvSpPr>
          <p:cNvPr id="6" name="Marcador de contenido 5">
            <a:extLst>
              <a:ext uri="{FF2B5EF4-FFF2-40B4-BE49-F238E27FC236}">
                <a16:creationId xmlns:a16="http://schemas.microsoft.com/office/drawing/2014/main" id="{0CCBA26B-C378-4F7A-A104-0CFAA5A7D1C8}"/>
              </a:ext>
            </a:extLst>
          </p:cNvPr>
          <p:cNvSpPr>
            <a:spLocks noGrp="1"/>
          </p:cNvSpPr>
          <p:nvPr>
            <p:ph idx="1"/>
          </p:nvPr>
        </p:nvSpPr>
        <p:spPr>
          <a:xfrm>
            <a:off x="1466850" y="2562224"/>
            <a:ext cx="9505949" cy="3609976"/>
          </a:xfrm>
        </p:spPr>
        <p:txBody>
          <a:bodyPr/>
          <a:lstStyle/>
          <a:p>
            <a:r>
              <a:rPr lang="es-ES" sz="3200" dirty="0">
                <a:solidFill>
                  <a:srgbClr val="0070C0"/>
                </a:solidFill>
                <a:latin typeface="ArialUnicodeMS"/>
              </a:rPr>
              <a:t>Tradición Cristiana &lt;&gt; Progreso Civil</a:t>
            </a:r>
          </a:p>
          <a:p>
            <a:r>
              <a:rPr lang="es-ES" sz="3200" dirty="0">
                <a:solidFill>
                  <a:srgbClr val="0070C0"/>
                </a:solidFill>
                <a:latin typeface="ArialUnicodeMS"/>
              </a:rPr>
              <a:t>Justicia y Equidad &lt;&gt; Reconciliación</a:t>
            </a:r>
          </a:p>
          <a:p>
            <a:r>
              <a:rPr lang="es-ES" sz="3200" dirty="0">
                <a:solidFill>
                  <a:srgbClr val="0070C0"/>
                </a:solidFill>
                <a:latin typeface="ArialUnicodeMS"/>
              </a:rPr>
              <a:t>Desarrollo Científico y Tecnológico &lt;&gt; Sabiduría Humana</a:t>
            </a:r>
          </a:p>
          <a:p>
            <a:r>
              <a:rPr lang="es-ES" sz="3200" dirty="0">
                <a:solidFill>
                  <a:srgbClr val="0070C0"/>
                </a:solidFill>
                <a:latin typeface="ArialUnicodeMS"/>
              </a:rPr>
              <a:t>Sufrimiento Fecundo &lt;&gt; Alegría Esperanzadora.</a:t>
            </a:r>
          </a:p>
          <a:p>
            <a:endParaRPr lang="es-AR" dirty="0"/>
          </a:p>
        </p:txBody>
      </p:sp>
    </p:spTree>
    <p:extLst>
      <p:ext uri="{BB962C8B-B14F-4D97-AF65-F5344CB8AC3E}">
        <p14:creationId xmlns:p14="http://schemas.microsoft.com/office/powerpoint/2010/main" val="25762154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CA80EABC-CE07-4382-A88B-AB1DE7F36E96}"/>
              </a:ext>
            </a:extLst>
          </p:cNvPr>
          <p:cNvSpPr>
            <a:spLocks noGrp="1"/>
          </p:cNvSpPr>
          <p:nvPr>
            <p:ph type="title"/>
          </p:nvPr>
        </p:nvSpPr>
        <p:spPr/>
        <p:txBody>
          <a:bodyPr/>
          <a:lstStyle/>
          <a:p>
            <a:pPr algn="ctr"/>
            <a:r>
              <a:rPr lang="es-ES" sz="3200" dirty="0"/>
              <a:t>Los términos dicotómicos a conjugar:</a:t>
            </a:r>
            <a:br>
              <a:rPr lang="es-ES" sz="3200" dirty="0"/>
            </a:br>
            <a:r>
              <a:rPr lang="es-ES" sz="3200" dirty="0"/>
              <a:t>¿Conjugar?, si; a lo San Pedro Fabro.</a:t>
            </a:r>
            <a:endParaRPr lang="es-AR" sz="3200" dirty="0"/>
          </a:p>
        </p:txBody>
      </p:sp>
      <p:sp>
        <p:nvSpPr>
          <p:cNvPr id="6" name="Marcador de texto 5">
            <a:extLst>
              <a:ext uri="{FF2B5EF4-FFF2-40B4-BE49-F238E27FC236}">
                <a16:creationId xmlns:a16="http://schemas.microsoft.com/office/drawing/2014/main" id="{D6E00C5A-D7C7-4ED6-A9E2-F1F348ED38DC}"/>
              </a:ext>
            </a:extLst>
          </p:cNvPr>
          <p:cNvSpPr>
            <a:spLocks noGrp="1"/>
          </p:cNvSpPr>
          <p:nvPr>
            <p:ph type="body" sz="half" idx="2"/>
          </p:nvPr>
        </p:nvSpPr>
        <p:spPr/>
        <p:txBody>
          <a:bodyPr>
            <a:normAutofit fontScale="70000" lnSpcReduction="20000"/>
          </a:bodyPr>
          <a:lstStyle/>
          <a:p>
            <a:pPr algn="ctr"/>
            <a:r>
              <a:rPr lang="es-ES" sz="2600" dirty="0">
                <a:solidFill>
                  <a:srgbClr val="FF0000"/>
                </a:solidFill>
                <a:latin typeface="ArialUnicodeMS"/>
              </a:rPr>
              <a:t>Tradición Cristiana &lt;&gt; Progreso Civil</a:t>
            </a:r>
          </a:p>
          <a:p>
            <a:pPr algn="ctr"/>
            <a:r>
              <a:rPr lang="es-ES" sz="2600" dirty="0">
                <a:solidFill>
                  <a:srgbClr val="FF0000"/>
                </a:solidFill>
                <a:latin typeface="ArialUnicodeMS"/>
              </a:rPr>
              <a:t>Justicia y Equidad &lt;&gt; Reconciliación</a:t>
            </a:r>
          </a:p>
          <a:p>
            <a:pPr algn="ctr"/>
            <a:r>
              <a:rPr lang="es-ES" sz="2600" dirty="0">
                <a:solidFill>
                  <a:srgbClr val="FF0000"/>
                </a:solidFill>
                <a:latin typeface="ArialUnicodeMS"/>
              </a:rPr>
              <a:t>Desarrollo Científico y Tecnológico &lt;&gt; Sabiduría Humana</a:t>
            </a:r>
          </a:p>
          <a:p>
            <a:pPr algn="ctr"/>
            <a:r>
              <a:rPr lang="es-ES" sz="2600" dirty="0">
                <a:solidFill>
                  <a:srgbClr val="FF0000"/>
                </a:solidFill>
                <a:latin typeface="ArialUnicodeMS"/>
              </a:rPr>
              <a:t>Sufrimiento Fecundo &lt;&gt; Alegría Esperanzadora.</a:t>
            </a:r>
          </a:p>
          <a:p>
            <a:endParaRPr lang="es-AR" dirty="0"/>
          </a:p>
        </p:txBody>
      </p:sp>
      <p:pic>
        <p:nvPicPr>
          <p:cNvPr id="1026" name="Picture 2" descr="Resultado de imagen para san pedro fabro sj">
            <a:extLst>
              <a:ext uri="{FF2B5EF4-FFF2-40B4-BE49-F238E27FC236}">
                <a16:creationId xmlns:a16="http://schemas.microsoft.com/office/drawing/2014/main" id="{9C38DA42-7A6C-493C-A538-1DF727AC347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058025" y="1108387"/>
            <a:ext cx="3952073" cy="47424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2751273"/>
      </p:ext>
    </p:extLst>
  </p:cSld>
  <p:clrMapOvr>
    <a:masterClrMapping/>
  </p:clrMapOvr>
</p:sld>
</file>

<file path=ppt/theme/theme1.xml><?xml version="1.0" encoding="utf-8"?>
<a:theme xmlns:a="http://schemas.openxmlformats.org/drawingml/2006/main" name="Recorte">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TM10001105[[fn=Recorte]]</Template>
  <TotalTime>1772</TotalTime>
  <Words>5580</Words>
  <Application>Microsoft Office PowerPoint</Application>
  <PresentationFormat>Panorámica</PresentationFormat>
  <Paragraphs>174</Paragraphs>
  <Slides>52</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52</vt:i4>
      </vt:variant>
    </vt:vector>
  </HeadingPairs>
  <TitlesOfParts>
    <vt:vector size="55" baseType="lpstr">
      <vt:lpstr>ArialUnicodeMS</vt:lpstr>
      <vt:lpstr>Franklin Gothic Book</vt:lpstr>
      <vt:lpstr>Recorte</vt:lpstr>
      <vt:lpstr>Carta Encíclica Laudato si</vt:lpstr>
      <vt:lpstr>Vamos a ver, en modo Exegesis, Este documento que es una verdadera convocatoria, que debiera redundar en acción.</vt:lpstr>
      <vt:lpstr>Contexto; Antecedentes ; Historia Posibles paradigmas desde donde estudiarla/comprenderla  para hacerla acción.</vt:lpstr>
      <vt:lpstr>Plenamente habilitados para analizarlo desde la Política</vt:lpstr>
      <vt:lpstr>Desde la Economía. Vamos a marcar una triada de conceptos</vt:lpstr>
      <vt:lpstr>El “Pos capitalismo financiero” : 10 PBI del mundo en instrumentos financieros  (y en manos del 1 % de la Población).</vt:lpstr>
      <vt:lpstr>El pedido a América Latina Homilía en la fiesta de Guadalupe el 12 de Diciembre de 2014</vt:lpstr>
      <vt:lpstr>Los términos dicotómicos a conjugar: ¿Conjugar?, si; a lo San Pedro Fabro.</vt:lpstr>
      <vt:lpstr>Los términos dicotómicos a conjugar: ¿Conjugar?, si; a lo San Pedro Fabro.</vt:lpstr>
      <vt:lpstr>2, de los muchos, antecedentes históricos para desembocar en Laudato:</vt:lpstr>
      <vt:lpstr>Antecedente de mas de 5 siglos; San Pedro Fabro, “meollo” del pensamiento de Francisco:</vt:lpstr>
      <vt:lpstr>“ARMONIZANDO TENSIONES”</vt:lpstr>
      <vt:lpstr>Herramientas que francisco nos aporta para encarar laudato en la introducción</vt:lpstr>
      <vt:lpstr>Las frases/consignas de inicio </vt:lpstr>
      <vt:lpstr>Y tras el antecedente (en 3) de Juan XXIII en “Pacen in  Terris” dirigida la mundo católico y a todos los hombres de buena voluntad.</vt:lpstr>
      <vt:lpstr>Y a propósito de Evangelii Gaudium y sus clarísimos aportes al Discernimiento .</vt:lpstr>
      <vt:lpstr>Todos presentes, decía el Padre Jorge allá por los 70, en la “Carta de la hacienda de Figueroa, San Antonio de Areco” de Rosas a Quiroga. (del 20/12/1834 -Anexo bibliográfico V)</vt:lpstr>
      <vt:lpstr>Continuando con las herramientas que nos brinda la introducción(ingresando, de lleno al imprescindible ecumenismo)</vt:lpstr>
      <vt:lpstr>Así llegamos a San Francisco (de Asís) y, aquí estamos ante un núcleo del mensaje ínsito en Laudato</vt:lpstr>
      <vt:lpstr>Y, casi concluyendo la introducción : “Mi llamado” (13-16)</vt:lpstr>
      <vt:lpstr>Y, finalmente, proponiendo la “reja” como estructura de trabajo, tradicional de la SMI. “Si bien cada capitulo posee su temática propia y una metodología especifica, a su vez retoma desde una nueva óptica cuestiones importantes abordadas en capítulos anteriores. Esto ocurre especialmente con algunos ejes que atraviesan toda la Encíclica”: </vt:lpstr>
      <vt:lpstr>Lo anterior, el decálogo :</vt:lpstr>
      <vt:lpstr>Ingresamos de lleno al capitulo cuarto</vt:lpstr>
      <vt:lpstr>Ya en su arranque da para detenernos un largo rato (137) “Propongo que nos detengamos ahora a pensar en los distintos aspectos de una ecología integral, que incorpore claramente las dimensiones Humanas y Sociales”</vt:lpstr>
      <vt:lpstr>Ya Keynes en la introducción misma de su “Teoría General…” en 1930 alertaba:</vt:lpstr>
      <vt:lpstr>La imagen del mundo poliédrico ínsito en el mensaje papal ilustra una forma de integrar y no fragmentar el pensamiento</vt:lpstr>
      <vt:lpstr>(139) Cuando se habla de “medio ambiente”, se indica particularmente una relación; la que existe entre la naturaleza y la sociedad que la habita.</vt:lpstr>
      <vt:lpstr>Una sola y compleja crisis Socio-Ambiental</vt:lpstr>
      <vt:lpstr>Y en (140) nos da pie para encontrar otra idea: no solo cuidado también reparación y regeneración. Y si de esto surge creación de trabajo humano?</vt:lpstr>
      <vt:lpstr>En 141 y 142 completa los conceptos sobre economía y medio ambiente y de conectividad de todos los procesos a nivel universal.(“Externalidades” diríamos)</vt:lpstr>
      <vt:lpstr>Ecología Cultural (II). de La Identidad Común de un lugar, nos habla el Papa.(143-146). ¿Qué es la cultura? “La acción del Hombre sobre la Creación” J.D.P</vt:lpstr>
      <vt:lpstr>Cultura y Pueblos Originarios (146) Da pie, para al menos dejar apuntada una cuestión sobre la cual volver: MIGRACIONES.</vt:lpstr>
      <vt:lpstr>MIGRACIONES, Aquí y ahora; La muy rica experiencia argentina</vt:lpstr>
      <vt:lpstr>Dos propuestas al respecto: A quien está : Urbanización, completar el proceso de integración y sustentabilidad. Pero, además :Existen grandes proyectos estratégicos que bien podrían receptar corrientes migratorias: Canalización del Rio Bermejo p.ejemplo</vt:lpstr>
      <vt:lpstr>III Ecología de la Vida Cotidiana 147 “Para que pueda hablarse de un autentico desarrollo, habrá que asegurar que se produzca una mejora integral en la calidad de vida humana”</vt:lpstr>
      <vt:lpstr>¿Que es “La Comunidad”? El epilogo de la presentación del entonces Presidente de la Republica, en el Primer Congreso Nacional de Filosofía, en la Universidad Nacional de Cuyo, en 1949; viene en nuestra ayuda:</vt:lpstr>
      <vt:lpstr>La Interrelación ESPACIO&lt;&gt; CONDUCTA HUMANA; Recomendaciones que vienen al caso, teniendo en cuenta que de los 7 mil millones de Habitantes del Mundo , hoy, el 92% vive en Ciudades.  150-151</vt:lpstr>
      <vt:lpstr>Recordamos la consigna a los Movimientos Sociales en Santa Cruz de la Sierra TIERRA TECHO Y TRABAJO (ttt), para ver en 152 La relación indisoluble Vivienda&lt;&gt; Dignidad Humana. </vt:lpstr>
      <vt:lpstr>En el Conurbano Bonaerense ya existen experiencias exitosas de urbanización de Villas , con activa participación de todos los y las que las habitan</vt:lpstr>
      <vt:lpstr>En 153, y para que no se la lleven de arriba, aparece el transporte en general y la paradoja del automóvil en particular </vt:lpstr>
      <vt:lpstr>Dignidad peculiar del Ser Humano y Ecología Humana 154-155</vt:lpstr>
      <vt:lpstr>“EL BIEN COMUN” (ACAPITE IV) Dijimos , en el inicio, que la política era la mas democrática de las herramientas para construir poder y que ese poder solo podía utilizarse para HACER EL BIEN. Bien, ahora, El Papa desarrolla, justamente, que es el BIEN COMUN (156-158)</vt:lpstr>
      <vt:lpstr>El “Remate” que hace en 157 “Toda la Sociedad- y en ella, de manera especial el Estado- tiene la obligación de defender y promover el bien común” , nos da pie para ver el papel del Estado en relación al bien común.</vt:lpstr>
      <vt:lpstr>Corolario : El Estado tiene roles ineludibles pero no todos los roles. Vienen en nuestro auxilio algunos trabajos de Mauricio prelooker</vt:lpstr>
      <vt:lpstr>En 158 completa el concepto del “Bien Común” Opción que se convierte en exigencia</vt:lpstr>
      <vt:lpstr>El Acápite V completa el capitulo y nos habla de la “Justicia entre las generaciones”159-162</vt:lpstr>
      <vt:lpstr>A propósito de DRAMA, el concepto del Cardenal Bergoglio en “La Nación por construir”(2005-Claretiana) Prevalencia del Drama sobre la Tragedia.</vt:lpstr>
      <vt:lpstr>Tres apreciaciones, finales del capitulo, sobre el drama existencial de el traspaso intergeneracional 161 y 162</vt:lpstr>
      <vt:lpstr>Epilogo. La Reparación del daño ambiental y la creación de trabajo</vt:lpstr>
      <vt:lpstr>El proyecto, en ejecución, pretende probar que la reparación del daño ambiental puede ser generadora de trabajo digno. Y que el sistema cooperativo es la herramienta de mayor aptitud para ello.</vt:lpstr>
      <vt:lpstr>Comparando la evolución del PBI 2004-2018 con la tasa de crecimiento del Empleo en la Cooperativa surgen elementos que van en la misma dirección que nuestra tesis .</vt:lpstr>
      <vt:lpstr>Muchas gracias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Carta Encíclica Laudato si</dc:title>
  <dc:creator>owrom</dc:creator>
  <cp:lastModifiedBy>owrom</cp:lastModifiedBy>
  <cp:revision>139</cp:revision>
  <dcterms:created xsi:type="dcterms:W3CDTF">2019-05-26T15:54:39Z</dcterms:created>
  <dcterms:modified xsi:type="dcterms:W3CDTF">2019-07-17T00:23:08Z</dcterms:modified>
</cp:coreProperties>
</file>